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07" r:id="rId36"/>
    <p:sldId id="291" r:id="rId37"/>
    <p:sldId id="308" r:id="rId38"/>
    <p:sldId id="305" r:id="rId39"/>
    <p:sldId id="306" r:id="rId40"/>
    <p:sldId id="309" r:id="rId41"/>
    <p:sldId id="310" r:id="rId42"/>
    <p:sldId id="311" r:id="rId43"/>
    <p:sldId id="312" r:id="rId44"/>
    <p:sldId id="313" r:id="rId45"/>
    <p:sldId id="314" r:id="rId46"/>
    <p:sldId id="317" r:id="rId47"/>
    <p:sldId id="318" r:id="rId48"/>
    <p:sldId id="319" r:id="rId49"/>
    <p:sldId id="320" r:id="rId50"/>
    <p:sldId id="321" r:id="rId51"/>
    <p:sldId id="322" r:id="rId52"/>
    <p:sldId id="323" r:id="rId53"/>
    <p:sldId id="324" r:id="rId54"/>
    <p:sldId id="329" r:id="rId55"/>
    <p:sldId id="295" r:id="rId56"/>
    <p:sldId id="296" r:id="rId57"/>
    <p:sldId id="297" r:id="rId58"/>
    <p:sldId id="298" r:id="rId59"/>
    <p:sldId id="299" r:id="rId60"/>
    <p:sldId id="300" r:id="rId61"/>
    <p:sldId id="301" r:id="rId62"/>
    <p:sldId id="302" r:id="rId63"/>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3" d="100"/>
          <a:sy n="73" d="100"/>
        </p:scale>
        <p:origin x="3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Shape 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0" name="Shape 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제목 텍스트"/>
          <p:cNvSpPr txBox="1">
            <a:spLocks noGrp="1"/>
          </p:cNvSpPr>
          <p:nvPr>
            <p:ph type="title"/>
          </p:nvPr>
        </p:nvSpPr>
        <p:spPr>
          <a:prstGeom prst="rect">
            <a:avLst/>
          </a:prstGeom>
        </p:spPr>
        <p:txBody>
          <a:bodyPr/>
          <a:lstStyle/>
          <a:p>
            <a:r>
              <a:t>제목 텍스트</a:t>
            </a:r>
          </a:p>
        </p:txBody>
      </p:sp>
      <p:sp>
        <p:nvSpPr>
          <p:cNvPr id="12" name="본문 첫 번째 줄…"/>
          <p:cNvSpPr txBox="1">
            <a:spLocks noGrp="1"/>
          </p:cNvSpPr>
          <p:nvPr>
            <p:ph type="body" sz="quarter"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제목 텍스트"/>
          <p:cNvSpPr txBox="1">
            <a:spLocks noGrp="1"/>
          </p:cNvSpPr>
          <p:nvPr>
            <p:ph type="title"/>
          </p:nvPr>
        </p:nvSpPr>
        <p:spPr>
          <a:xfrm>
            <a:off x="685800" y="2130425"/>
            <a:ext cx="7772400" cy="1470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chor="ctr">
            <a:normAutofit/>
          </a:bodyPr>
          <a:lstStyle/>
          <a:p>
            <a:r>
              <a:t>제목 텍스트</a:t>
            </a:r>
          </a:p>
        </p:txBody>
      </p:sp>
      <p:sp>
        <p:nvSpPr>
          <p:cNvPr id="3" name="본문 첫 번째 줄…"/>
          <p:cNvSpPr txBox="1">
            <a:spLocks noGrp="1"/>
          </p:cNvSpPr>
          <p:nvPr>
            <p:ph type="body" idx="1"/>
          </p:nvPr>
        </p:nvSpPr>
        <p:spPr>
          <a:xfrm>
            <a:off x="1371600" y="3886200"/>
            <a:ext cx="6400800" cy="175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 name="슬라이드 번호"/>
          <p:cNvSpPr txBox="1">
            <a:spLocks noGrp="1"/>
          </p:cNvSpPr>
          <p:nvPr>
            <p:ph type="sldNum" sz="quarter" idx="2"/>
          </p:nvPr>
        </p:nvSpPr>
        <p:spPr>
          <a:xfrm>
            <a:off x="17500095" y="9626733"/>
            <a:ext cx="516057" cy="497007"/>
          </a:xfrm>
          <a:prstGeom prst="rect">
            <a:avLst/>
          </a:prstGeom>
          <a:ln w="12700">
            <a:miter lim="400000"/>
          </a:ln>
        </p:spPr>
        <p:txBody>
          <a:bodyPr wrap="none" lIns="45699" tIns="45699" rIns="45699" bIns="45699" anchor="ctr">
            <a:spAutoFit/>
          </a:bodyPr>
          <a:lstStyle>
            <a:lvl1pPr algn="r">
              <a:defRPr sz="32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9pPr>
    </p:titleStyle>
    <p:bodyStyle>
      <a:lvl1pPr marL="431800" marR="0" indent="-406400" algn="ctr" defTabSz="914400" rtl="0" latinLnBrk="0">
        <a:lnSpc>
          <a:spcPct val="100000"/>
        </a:lnSpc>
        <a:spcBef>
          <a:spcPts val="600"/>
        </a:spcBef>
        <a:spcAft>
          <a:spcPts val="0"/>
        </a:spcAft>
        <a:buClrTx/>
        <a:buSzTx/>
        <a:buFontTx/>
        <a:buNone/>
        <a:tabLst/>
        <a:defRPr sz="3200" b="0" i="0" u="none" strike="noStrike" cap="none" spc="0" baseline="0">
          <a:solidFill>
            <a:srgbClr val="888888"/>
          </a:solidFill>
          <a:uFillTx/>
          <a:latin typeface="Calibri"/>
          <a:ea typeface="Calibri"/>
          <a:cs typeface="Calibri"/>
          <a:sym typeface="Calibri"/>
        </a:defRPr>
      </a:lvl1pPr>
      <a:lvl2pPr marL="431800" marR="0" indent="76200" algn="ctr" defTabSz="914400" rtl="0" latinLnBrk="0">
        <a:lnSpc>
          <a:spcPct val="100000"/>
        </a:lnSpc>
        <a:spcBef>
          <a:spcPts val="600"/>
        </a:spcBef>
        <a:spcAft>
          <a:spcPts val="0"/>
        </a:spcAft>
        <a:buClrTx/>
        <a:buSzTx/>
        <a:buFontTx/>
        <a:buNone/>
        <a:tabLst/>
        <a:defRPr sz="3200" b="0" i="0" u="none" strike="noStrike" cap="none" spc="0" baseline="0">
          <a:solidFill>
            <a:srgbClr val="888888"/>
          </a:solidFill>
          <a:uFillTx/>
          <a:latin typeface="Calibri"/>
          <a:ea typeface="Calibri"/>
          <a:cs typeface="Calibri"/>
          <a:sym typeface="Calibri"/>
        </a:defRPr>
      </a:lvl2pPr>
      <a:lvl3pPr marL="431800" marR="0" indent="558800" algn="ctr" defTabSz="914400" rtl="0" latinLnBrk="0">
        <a:lnSpc>
          <a:spcPct val="100000"/>
        </a:lnSpc>
        <a:spcBef>
          <a:spcPts val="600"/>
        </a:spcBef>
        <a:spcAft>
          <a:spcPts val="0"/>
        </a:spcAft>
        <a:buClrTx/>
        <a:buSzTx/>
        <a:buFontTx/>
        <a:buNone/>
        <a:tabLst/>
        <a:defRPr sz="3200" b="0" i="0" u="none" strike="noStrike" cap="none" spc="0" baseline="0">
          <a:solidFill>
            <a:srgbClr val="888888"/>
          </a:solidFill>
          <a:uFillTx/>
          <a:latin typeface="Calibri"/>
          <a:ea typeface="Calibri"/>
          <a:cs typeface="Calibri"/>
          <a:sym typeface="Calibri"/>
        </a:defRPr>
      </a:lvl3pPr>
      <a:lvl4pPr marL="431800" marR="0" indent="1041400" algn="ctr" defTabSz="914400" rtl="0" latinLnBrk="0">
        <a:lnSpc>
          <a:spcPct val="100000"/>
        </a:lnSpc>
        <a:spcBef>
          <a:spcPts val="600"/>
        </a:spcBef>
        <a:spcAft>
          <a:spcPts val="0"/>
        </a:spcAft>
        <a:buClrTx/>
        <a:buSzTx/>
        <a:buFontTx/>
        <a:buNone/>
        <a:tabLst/>
        <a:defRPr sz="3200" b="0" i="0" u="none" strike="noStrike" cap="none" spc="0" baseline="0">
          <a:solidFill>
            <a:srgbClr val="888888"/>
          </a:solidFill>
          <a:uFillTx/>
          <a:latin typeface="Calibri"/>
          <a:ea typeface="Calibri"/>
          <a:cs typeface="Calibri"/>
          <a:sym typeface="Calibri"/>
        </a:defRPr>
      </a:lvl4pPr>
      <a:lvl5pPr marL="431800" marR="0" indent="1498600" algn="ctr" defTabSz="914400" rtl="0" latinLnBrk="0">
        <a:lnSpc>
          <a:spcPct val="100000"/>
        </a:lnSpc>
        <a:spcBef>
          <a:spcPts val="600"/>
        </a:spcBef>
        <a:spcAft>
          <a:spcPts val="0"/>
        </a:spcAft>
        <a:buClrTx/>
        <a:buSzTx/>
        <a:buFontTx/>
        <a:buNone/>
        <a:tabLst/>
        <a:defRPr sz="3200" b="0" i="0" u="none" strike="noStrike" cap="none" spc="0" baseline="0">
          <a:solidFill>
            <a:srgbClr val="888888"/>
          </a:solidFill>
          <a:uFillTx/>
          <a:latin typeface="Calibri"/>
          <a:ea typeface="Calibri"/>
          <a:cs typeface="Calibri"/>
          <a:sym typeface="Calibri"/>
        </a:defRPr>
      </a:lvl5pPr>
      <a:lvl6pPr marL="431800" marR="0" indent="1955800" algn="ctr" defTabSz="914400" rtl="0" latinLnBrk="0">
        <a:lnSpc>
          <a:spcPct val="100000"/>
        </a:lnSpc>
        <a:spcBef>
          <a:spcPts val="600"/>
        </a:spcBef>
        <a:spcAft>
          <a:spcPts val="0"/>
        </a:spcAft>
        <a:buClrTx/>
        <a:buSzTx/>
        <a:buFontTx/>
        <a:buNone/>
        <a:tabLst/>
        <a:defRPr sz="3200" b="0" i="0" u="none" strike="noStrike" cap="none" spc="0" baseline="0">
          <a:solidFill>
            <a:srgbClr val="888888"/>
          </a:solidFill>
          <a:uFillTx/>
          <a:latin typeface="Calibri"/>
          <a:ea typeface="Calibri"/>
          <a:cs typeface="Calibri"/>
          <a:sym typeface="Calibri"/>
        </a:defRPr>
      </a:lvl6pPr>
      <a:lvl7pPr marL="431800" marR="0" indent="2413000" algn="ctr" defTabSz="914400" rtl="0" latinLnBrk="0">
        <a:lnSpc>
          <a:spcPct val="100000"/>
        </a:lnSpc>
        <a:spcBef>
          <a:spcPts val="600"/>
        </a:spcBef>
        <a:spcAft>
          <a:spcPts val="0"/>
        </a:spcAft>
        <a:buClrTx/>
        <a:buSzTx/>
        <a:buFontTx/>
        <a:buNone/>
        <a:tabLst/>
        <a:defRPr sz="3200" b="0" i="0" u="none" strike="noStrike" cap="none" spc="0" baseline="0">
          <a:solidFill>
            <a:srgbClr val="888888"/>
          </a:solidFill>
          <a:uFillTx/>
          <a:latin typeface="Calibri"/>
          <a:ea typeface="Calibri"/>
          <a:cs typeface="Calibri"/>
          <a:sym typeface="Calibri"/>
        </a:defRPr>
      </a:lvl7pPr>
      <a:lvl8pPr marL="431800" marR="0" indent="2870200" algn="ctr" defTabSz="914400" rtl="0" latinLnBrk="0">
        <a:lnSpc>
          <a:spcPct val="100000"/>
        </a:lnSpc>
        <a:spcBef>
          <a:spcPts val="600"/>
        </a:spcBef>
        <a:spcAft>
          <a:spcPts val="0"/>
        </a:spcAft>
        <a:buClrTx/>
        <a:buSzTx/>
        <a:buFontTx/>
        <a:buNone/>
        <a:tabLst/>
        <a:defRPr sz="3200" b="0" i="0" u="none" strike="noStrike" cap="none" spc="0" baseline="0">
          <a:solidFill>
            <a:srgbClr val="888888"/>
          </a:solidFill>
          <a:uFillTx/>
          <a:latin typeface="Calibri"/>
          <a:ea typeface="Calibri"/>
          <a:cs typeface="Calibri"/>
          <a:sym typeface="Calibri"/>
        </a:defRPr>
      </a:lvl8pPr>
      <a:lvl9pPr marL="431800" marR="0" indent="3327400" algn="ctr" defTabSz="914400" rtl="0" latinLnBrk="0">
        <a:lnSpc>
          <a:spcPct val="100000"/>
        </a:lnSpc>
        <a:spcBef>
          <a:spcPts val="600"/>
        </a:spcBef>
        <a:spcAft>
          <a:spcPts val="0"/>
        </a:spcAft>
        <a:buClrTx/>
        <a:buSzTx/>
        <a:buFontTx/>
        <a:buNone/>
        <a:tabLst/>
        <a:defRPr sz="3200" b="0" i="0" u="none" strike="noStrike" cap="none" spc="0" baseline="0">
          <a:solidFill>
            <a:srgbClr val="888888"/>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hyperlink" Target="https://docs.google.com/forms/d/18h5RfNg3GsYjzjRA5GYL_L0z3nf3HHAxTYu1NvVO8M8/viewanalytic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png"/><Relationship Id="rId12" Type="http://schemas.openxmlformats.org/officeDocument/2006/relationships/image" Target="../media/image77.jpg"/><Relationship Id="rId2"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jp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hyperlink" Target="http://zizzang.dothome.co.kr/homeground/index.html" TargetMode="External"/><Relationship Id="rId5" Type="http://schemas.openxmlformats.org/officeDocument/2006/relationships/image" Target="../media/image89.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hyperlink" Target="http://zizzang.dothome.co.kr/homeground/allview.html"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hyperlink" Target="http://zizzang.dothome.co.kr/homeground/detailView.html" TargetMode="External"/><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hyperlink" Target="http://zizzang.dothome.co.kr/homeground/login.html"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hyperlink" Target="http://zizzang.dothome.co.kr/homeground/cart.html" TargetMode="External"/><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hyperlink" Target="http://zizzang.dothome.co.kr/homeground/order.html"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zi-zzang.github.io/homeground/index.html" TargetMode="External"/><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hyperlink" Target="https://zi-zzang.github.io/homeground/order.html" TargetMode="External"/><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2" name="Google Shape;84;p13" descr="Google Shape;84;p13"/>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23" name="Google Shape;85;p13"/>
          <p:cNvSpPr txBox="1"/>
          <p:nvPr/>
        </p:nvSpPr>
        <p:spPr>
          <a:xfrm>
            <a:off x="1234763" y="2749038"/>
            <a:ext cx="8448650" cy="2055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sz="6500"/>
            </a:pPr>
            <a:r>
              <a:t>“UX설계 보고서</a:t>
            </a:r>
          </a:p>
          <a:p>
            <a:pPr>
              <a:defRPr sz="4800"/>
            </a:pPr>
            <a:r>
              <a:t>(가구 쇼핑몰 웹사이트 제작)</a:t>
            </a:r>
            <a:r>
              <a:rPr sz="6500"/>
              <a:t>”</a:t>
            </a:r>
          </a:p>
        </p:txBody>
      </p:sp>
      <p:sp>
        <p:nvSpPr>
          <p:cNvPr id="24" name="Google Shape;86;p13"/>
          <p:cNvSpPr txBox="1"/>
          <p:nvPr/>
        </p:nvSpPr>
        <p:spPr>
          <a:xfrm>
            <a:off x="1207610" y="5801540"/>
            <a:ext cx="3547252" cy="82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4800"/>
            </a:lvl1pPr>
          </a:lstStyle>
          <a:p>
            <a:r>
              <a:t>10조 김지현</a:t>
            </a:r>
          </a:p>
        </p:txBody>
      </p:sp>
      <p:pic>
        <p:nvPicPr>
          <p:cNvPr id="25" name="Google Shape;87;p13" descr="Google Shape;87;p13"/>
          <p:cNvPicPr>
            <a:picLocks noChangeAspect="1"/>
          </p:cNvPicPr>
          <p:nvPr/>
        </p:nvPicPr>
        <p:blipFill>
          <a:blip r:embed="rId3">
            <a:extLst/>
          </a:blip>
          <a:stretch>
            <a:fillRect/>
          </a:stretch>
        </p:blipFill>
        <p:spPr>
          <a:xfrm rot="10800000">
            <a:off x="1314285" y="6722582"/>
            <a:ext cx="3342858" cy="36572"/>
          </a:xfrm>
          <a:prstGeom prst="rect">
            <a:avLst/>
          </a:prstGeom>
          <a:ln w="12700">
            <a:miter lim="400000"/>
          </a:ln>
        </p:spPr>
      </p:pic>
      <p:sp>
        <p:nvSpPr>
          <p:cNvPr id="26" name="Google Shape;88;p13"/>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1</a:t>
            </a:fld>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Google Shape;205;p22"/>
          <p:cNvSpPr txBox="1"/>
          <p:nvPr/>
        </p:nvSpPr>
        <p:spPr>
          <a:xfrm>
            <a:off x="5455925" y="911150"/>
            <a:ext cx="7998926"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경쟁업체 조사 : 굳닷컴(Guud)</a:t>
            </a:r>
          </a:p>
        </p:txBody>
      </p:sp>
      <p:sp>
        <p:nvSpPr>
          <p:cNvPr id="117" name="Google Shape;206;p22"/>
          <p:cNvSpPr txBox="1"/>
          <p:nvPr/>
        </p:nvSpPr>
        <p:spPr>
          <a:xfrm>
            <a:off x="4693925" y="1491713"/>
            <a:ext cx="9165693" cy="350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www.guud.com</a:t>
            </a:r>
          </a:p>
        </p:txBody>
      </p:sp>
      <p:sp>
        <p:nvSpPr>
          <p:cNvPr id="118" name="Google Shape;207;p22"/>
          <p:cNvSpPr txBox="1"/>
          <p:nvPr/>
        </p:nvSpPr>
        <p:spPr>
          <a:xfrm>
            <a:off x="934075" y="6910975"/>
            <a:ext cx="5307351" cy="657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solidFill>
                  <a:srgbClr val="656565"/>
                </a:solidFill>
              </a:defRPr>
            </a:pPr>
            <a:r>
              <a:t>실수로 한번 누른 제품이라도 연관 상품에 연계되어</a:t>
            </a:r>
          </a:p>
          <a:p>
            <a:pPr algn="ctr">
              <a:defRPr sz="1800">
                <a:solidFill>
                  <a:srgbClr val="656565"/>
                </a:solidFill>
              </a:defRPr>
            </a:pPr>
            <a:r>
              <a:t>원치 않는 제품이 노출 됨.</a:t>
            </a:r>
          </a:p>
        </p:txBody>
      </p:sp>
      <p:sp>
        <p:nvSpPr>
          <p:cNvPr id="119" name="Google Shape;208;p22"/>
          <p:cNvSpPr txBox="1"/>
          <p:nvPr/>
        </p:nvSpPr>
        <p:spPr>
          <a:xfrm>
            <a:off x="6840566" y="3235483"/>
            <a:ext cx="4805253" cy="65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600">
                <a:solidFill>
                  <a:srgbClr val="656565"/>
                </a:solidFill>
              </a:defRPr>
            </a:lvl1pPr>
          </a:lstStyle>
          <a:p>
            <a:r>
              <a:t>일관성 없는 텍스트</a:t>
            </a:r>
          </a:p>
        </p:txBody>
      </p:sp>
      <p:sp>
        <p:nvSpPr>
          <p:cNvPr id="120" name="Google Shape;209;p22"/>
          <p:cNvSpPr txBox="1"/>
          <p:nvPr/>
        </p:nvSpPr>
        <p:spPr>
          <a:xfrm>
            <a:off x="11932925" y="3235483"/>
            <a:ext cx="6460926" cy="65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600">
                <a:solidFill>
                  <a:srgbClr val="656565"/>
                </a:solidFill>
              </a:defRPr>
            </a:lvl1pPr>
          </a:lstStyle>
          <a:p>
            <a:r>
              <a:t>상세 페이지 화질</a:t>
            </a:r>
          </a:p>
        </p:txBody>
      </p:sp>
      <p:sp>
        <p:nvSpPr>
          <p:cNvPr id="121" name="Google Shape;210;p22"/>
          <p:cNvSpPr txBox="1"/>
          <p:nvPr/>
        </p:nvSpPr>
        <p:spPr>
          <a:xfrm>
            <a:off x="7424425" y="6984979"/>
            <a:ext cx="3692809" cy="657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금액 표기 방법에 일관성이 없고 디자인적으로도 성의 없어 보임.</a:t>
            </a:r>
          </a:p>
        </p:txBody>
      </p:sp>
      <p:sp>
        <p:nvSpPr>
          <p:cNvPr id="122" name="Google Shape;211;p22"/>
          <p:cNvSpPr txBox="1"/>
          <p:nvPr/>
        </p:nvSpPr>
        <p:spPr>
          <a:xfrm>
            <a:off x="13081310" y="6970607"/>
            <a:ext cx="4164155" cy="657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상세 배너들의 화질이 좋지 않아 깨지는 현상 발생함.</a:t>
            </a:r>
          </a:p>
        </p:txBody>
      </p:sp>
      <p:sp>
        <p:nvSpPr>
          <p:cNvPr id="123" name="Google Shape;212;p22"/>
          <p:cNvSpPr txBox="1"/>
          <p:nvPr/>
        </p:nvSpPr>
        <p:spPr>
          <a:xfrm>
            <a:off x="872167" y="3235483"/>
            <a:ext cx="4805253" cy="65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600">
                <a:solidFill>
                  <a:srgbClr val="656565"/>
                </a:solidFill>
              </a:defRPr>
            </a:lvl1pPr>
          </a:lstStyle>
          <a:p>
            <a:r>
              <a:t>연관성이 없는 연관상품</a:t>
            </a:r>
          </a:p>
        </p:txBody>
      </p:sp>
      <p:pic>
        <p:nvPicPr>
          <p:cNvPr id="124" name="Google Shape;213;p22" descr="Google Shape;213;p22"/>
          <p:cNvPicPr>
            <a:picLocks noChangeAspect="1"/>
          </p:cNvPicPr>
          <p:nvPr/>
        </p:nvPicPr>
        <p:blipFill>
          <a:blip r:embed="rId2">
            <a:extLst/>
          </a:blip>
          <a:stretch>
            <a:fillRect/>
          </a:stretch>
        </p:blipFill>
        <p:spPr>
          <a:xfrm rot="10800000">
            <a:off x="1916321" y="6609945"/>
            <a:ext cx="3342858" cy="36572"/>
          </a:xfrm>
          <a:prstGeom prst="rect">
            <a:avLst/>
          </a:prstGeom>
          <a:ln w="12700">
            <a:miter lim="400000"/>
          </a:ln>
        </p:spPr>
      </p:pic>
      <p:pic>
        <p:nvPicPr>
          <p:cNvPr id="125" name="Google Shape;214;p22" descr="Google Shape;214;p22"/>
          <p:cNvPicPr>
            <a:picLocks noChangeAspect="1"/>
          </p:cNvPicPr>
          <p:nvPr/>
        </p:nvPicPr>
        <p:blipFill>
          <a:blip r:embed="rId2">
            <a:extLst/>
          </a:blip>
          <a:stretch>
            <a:fillRect/>
          </a:stretch>
        </p:blipFill>
        <p:spPr>
          <a:xfrm rot="10800000">
            <a:off x="7667704" y="6609945"/>
            <a:ext cx="3342858" cy="36572"/>
          </a:xfrm>
          <a:prstGeom prst="rect">
            <a:avLst/>
          </a:prstGeom>
          <a:ln w="12700">
            <a:miter lim="400000"/>
          </a:ln>
        </p:spPr>
      </p:pic>
      <p:pic>
        <p:nvPicPr>
          <p:cNvPr id="126" name="Google Shape;215;p22" descr="Google Shape;215;p22"/>
          <p:cNvPicPr>
            <a:picLocks noChangeAspect="1"/>
          </p:cNvPicPr>
          <p:nvPr/>
        </p:nvPicPr>
        <p:blipFill>
          <a:blip r:embed="rId2">
            <a:extLst/>
          </a:blip>
          <a:stretch>
            <a:fillRect/>
          </a:stretch>
        </p:blipFill>
        <p:spPr>
          <a:xfrm rot="10800000">
            <a:off x="13482963" y="6609945"/>
            <a:ext cx="3342857" cy="36572"/>
          </a:xfrm>
          <a:prstGeom prst="rect">
            <a:avLst/>
          </a:prstGeom>
          <a:ln w="12700">
            <a:miter lim="400000"/>
          </a:ln>
        </p:spPr>
      </p:pic>
      <p:pic>
        <p:nvPicPr>
          <p:cNvPr id="127" name="Google Shape;216;p22" descr="Google Shape;216;p22"/>
          <p:cNvPicPr>
            <a:picLocks noChangeAspect="1"/>
          </p:cNvPicPr>
          <p:nvPr/>
        </p:nvPicPr>
        <p:blipFill>
          <a:blip r:embed="rId3">
            <a:extLst/>
          </a:blip>
          <a:stretch>
            <a:fillRect/>
          </a:stretch>
        </p:blipFill>
        <p:spPr>
          <a:xfrm>
            <a:off x="5567965" y="5377357"/>
            <a:ext cx="1163377" cy="353477"/>
          </a:xfrm>
          <a:prstGeom prst="rect">
            <a:avLst/>
          </a:prstGeom>
          <a:ln w="12700">
            <a:miter lim="400000"/>
          </a:ln>
        </p:spPr>
      </p:pic>
      <p:pic>
        <p:nvPicPr>
          <p:cNvPr id="128" name="Google Shape;217;p22" descr="Google Shape;217;p22"/>
          <p:cNvPicPr>
            <a:picLocks noChangeAspect="1"/>
          </p:cNvPicPr>
          <p:nvPr/>
        </p:nvPicPr>
        <p:blipFill>
          <a:blip r:embed="rId3">
            <a:extLst/>
          </a:blip>
          <a:stretch>
            <a:fillRect/>
          </a:stretch>
        </p:blipFill>
        <p:spPr>
          <a:xfrm>
            <a:off x="12192000" y="5377357"/>
            <a:ext cx="1163376" cy="353477"/>
          </a:xfrm>
          <a:prstGeom prst="rect">
            <a:avLst/>
          </a:prstGeom>
          <a:ln w="12700">
            <a:miter lim="400000"/>
          </a:ln>
        </p:spPr>
      </p:pic>
      <p:sp>
        <p:nvSpPr>
          <p:cNvPr id="129" name="Google Shape;218;p22"/>
          <p:cNvSpPr txBox="1"/>
          <p:nvPr/>
        </p:nvSpPr>
        <p:spPr>
          <a:xfrm>
            <a:off x="1367798" y="2212058"/>
            <a:ext cx="1616939"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656565"/>
                </a:solidFill>
              </a:defRPr>
            </a:lvl1pPr>
          </a:lstStyle>
          <a:p>
            <a:r>
              <a:t>단점</a:t>
            </a:r>
          </a:p>
        </p:txBody>
      </p:sp>
      <p:pic>
        <p:nvPicPr>
          <p:cNvPr id="130" name="Google Shape;219;p22" descr="Google Shape;219;p22"/>
          <p:cNvPicPr>
            <a:picLocks noChangeAspect="1"/>
          </p:cNvPicPr>
          <p:nvPr/>
        </p:nvPicPr>
        <p:blipFill>
          <a:blip r:embed="rId4">
            <a:extLst/>
          </a:blip>
          <a:stretch>
            <a:fillRect/>
          </a:stretch>
        </p:blipFill>
        <p:spPr>
          <a:xfrm>
            <a:off x="1139387" y="4566103"/>
            <a:ext cx="4270815" cy="1339069"/>
          </a:xfrm>
          <a:prstGeom prst="rect">
            <a:avLst/>
          </a:prstGeom>
          <a:ln w="12700">
            <a:miter lim="400000"/>
          </a:ln>
        </p:spPr>
      </p:pic>
      <p:pic>
        <p:nvPicPr>
          <p:cNvPr id="131" name="Google Shape;220;p22" descr="Google Shape;220;p22"/>
          <p:cNvPicPr>
            <a:picLocks noChangeAspect="1"/>
          </p:cNvPicPr>
          <p:nvPr/>
        </p:nvPicPr>
        <p:blipFill>
          <a:blip r:embed="rId5">
            <a:extLst/>
          </a:blip>
          <a:stretch>
            <a:fillRect/>
          </a:stretch>
        </p:blipFill>
        <p:spPr>
          <a:xfrm>
            <a:off x="7076975" y="4566103"/>
            <a:ext cx="4423896" cy="1301810"/>
          </a:xfrm>
          <a:prstGeom prst="rect">
            <a:avLst/>
          </a:prstGeom>
          <a:ln w="12700">
            <a:miter lim="400000"/>
          </a:ln>
        </p:spPr>
      </p:pic>
      <p:pic>
        <p:nvPicPr>
          <p:cNvPr id="132" name="Google Shape;221;p22" descr="Google Shape;221;p22"/>
          <p:cNvPicPr>
            <a:picLocks noChangeAspect="1"/>
          </p:cNvPicPr>
          <p:nvPr/>
        </p:nvPicPr>
        <p:blipFill>
          <a:blip r:embed="rId6">
            <a:extLst/>
          </a:blip>
          <a:stretch>
            <a:fillRect/>
          </a:stretch>
        </p:blipFill>
        <p:spPr>
          <a:xfrm>
            <a:off x="13665824" y="3969341"/>
            <a:ext cx="2995125" cy="2495330"/>
          </a:xfrm>
          <a:prstGeom prst="rect">
            <a:avLst/>
          </a:prstGeom>
          <a:ln w="12700">
            <a:miter lim="400000"/>
          </a:ln>
        </p:spPr>
      </p:pic>
      <p:sp>
        <p:nvSpPr>
          <p:cNvPr id="133" name="Google Shape;222;p22"/>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10</a:t>
            </a:fld>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227;p23"/>
          <p:cNvSpPr txBox="1"/>
          <p:nvPr/>
        </p:nvSpPr>
        <p:spPr>
          <a:xfrm>
            <a:off x="1091111" y="7046466"/>
            <a:ext cx="4503301" cy="944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solidFill>
                  <a:srgbClr val="656565"/>
                </a:solidFill>
              </a:defRPr>
            </a:pPr>
            <a:r>
              <a:t>슬라이드 이미지에 마우스를 호버하면 </a:t>
            </a:r>
          </a:p>
          <a:p>
            <a:pPr algn="ctr">
              <a:defRPr sz="1800">
                <a:solidFill>
                  <a:srgbClr val="656565"/>
                </a:solidFill>
              </a:defRPr>
            </a:pPr>
            <a:r>
              <a:t>다음 이미지로 넘어가지 않아 기존 이미지를 천천히 읽어 볼 수 있음.</a:t>
            </a:r>
          </a:p>
        </p:txBody>
      </p:sp>
      <p:sp>
        <p:nvSpPr>
          <p:cNvPr id="136" name="Google Shape;228;p23"/>
          <p:cNvSpPr txBox="1"/>
          <p:nvPr/>
        </p:nvSpPr>
        <p:spPr>
          <a:xfrm>
            <a:off x="7979194" y="3296970"/>
            <a:ext cx="2327327" cy="63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600">
                <a:solidFill>
                  <a:srgbClr val="656565"/>
                </a:solidFill>
              </a:defRPr>
            </a:lvl1pPr>
          </a:lstStyle>
          <a:p>
            <a:r>
              <a:t>매거진</a:t>
            </a:r>
          </a:p>
        </p:txBody>
      </p:sp>
      <p:sp>
        <p:nvSpPr>
          <p:cNvPr id="137" name="Google Shape;229;p23"/>
          <p:cNvSpPr txBox="1"/>
          <p:nvPr/>
        </p:nvSpPr>
        <p:spPr>
          <a:xfrm>
            <a:off x="11484995" y="3296970"/>
            <a:ext cx="6460927" cy="65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600">
                <a:solidFill>
                  <a:srgbClr val="656565"/>
                </a:solidFill>
              </a:defRPr>
            </a:lvl1pPr>
          </a:lstStyle>
          <a:p>
            <a:r>
              <a:t>관련 기획전 안내</a:t>
            </a:r>
          </a:p>
        </p:txBody>
      </p:sp>
      <p:sp>
        <p:nvSpPr>
          <p:cNvPr id="138" name="Google Shape;230;p23"/>
          <p:cNvSpPr txBox="1"/>
          <p:nvPr/>
        </p:nvSpPr>
        <p:spPr>
          <a:xfrm>
            <a:off x="6955546" y="7046466"/>
            <a:ext cx="4374621" cy="657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가구 뿐 아니라 매거진을 활용해 인테리어에 참고 될 만한 칼럼들을 게재함.</a:t>
            </a:r>
          </a:p>
        </p:txBody>
      </p:sp>
      <p:sp>
        <p:nvSpPr>
          <p:cNvPr id="139" name="Google Shape;231;p23"/>
          <p:cNvSpPr txBox="1"/>
          <p:nvPr/>
        </p:nvSpPr>
        <p:spPr>
          <a:xfrm>
            <a:off x="12862320" y="7032094"/>
            <a:ext cx="3688352" cy="657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제품 상세 정보에 관련 기획전을 함께 안내해 혜택을 확인해 볼 수 있음.</a:t>
            </a:r>
          </a:p>
        </p:txBody>
      </p:sp>
      <p:sp>
        <p:nvSpPr>
          <p:cNvPr id="140" name="Google Shape;232;p23"/>
          <p:cNvSpPr txBox="1"/>
          <p:nvPr/>
        </p:nvSpPr>
        <p:spPr>
          <a:xfrm>
            <a:off x="950117" y="3296970"/>
            <a:ext cx="4805253" cy="65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600">
                <a:solidFill>
                  <a:srgbClr val="656565"/>
                </a:solidFill>
              </a:defRPr>
            </a:lvl1pPr>
          </a:lstStyle>
          <a:p>
            <a:r>
              <a:t>마우스 호버</a:t>
            </a:r>
          </a:p>
        </p:txBody>
      </p:sp>
      <p:pic>
        <p:nvPicPr>
          <p:cNvPr id="141" name="Google Shape;233;p23" descr="Google Shape;233;p23"/>
          <p:cNvPicPr>
            <a:picLocks noChangeAspect="1"/>
          </p:cNvPicPr>
          <p:nvPr/>
        </p:nvPicPr>
        <p:blipFill>
          <a:blip r:embed="rId2">
            <a:extLst/>
          </a:blip>
          <a:stretch>
            <a:fillRect/>
          </a:stretch>
        </p:blipFill>
        <p:spPr>
          <a:xfrm rot="10800000">
            <a:off x="1687117" y="6671426"/>
            <a:ext cx="3342858" cy="36572"/>
          </a:xfrm>
          <a:prstGeom prst="rect">
            <a:avLst/>
          </a:prstGeom>
          <a:ln w="12700">
            <a:miter lim="400000"/>
          </a:ln>
        </p:spPr>
      </p:pic>
      <p:pic>
        <p:nvPicPr>
          <p:cNvPr id="142" name="Google Shape;234;p23" descr="Google Shape;234;p23"/>
          <p:cNvPicPr>
            <a:picLocks noChangeAspect="1"/>
          </p:cNvPicPr>
          <p:nvPr/>
        </p:nvPicPr>
        <p:blipFill>
          <a:blip r:embed="rId2">
            <a:extLst/>
          </a:blip>
          <a:stretch>
            <a:fillRect/>
          </a:stretch>
        </p:blipFill>
        <p:spPr>
          <a:xfrm rot="10800000">
            <a:off x="7490663" y="6671426"/>
            <a:ext cx="3342858" cy="36572"/>
          </a:xfrm>
          <a:prstGeom prst="rect">
            <a:avLst/>
          </a:prstGeom>
          <a:ln w="12700">
            <a:miter lim="400000"/>
          </a:ln>
        </p:spPr>
      </p:pic>
      <p:pic>
        <p:nvPicPr>
          <p:cNvPr id="143" name="Google Shape;235;p23" descr="Google Shape;235;p23"/>
          <p:cNvPicPr>
            <a:picLocks noChangeAspect="1"/>
          </p:cNvPicPr>
          <p:nvPr/>
        </p:nvPicPr>
        <p:blipFill>
          <a:blip r:embed="rId2">
            <a:extLst/>
          </a:blip>
          <a:stretch>
            <a:fillRect/>
          </a:stretch>
        </p:blipFill>
        <p:spPr>
          <a:xfrm rot="10800000">
            <a:off x="13035067" y="6671426"/>
            <a:ext cx="3342858" cy="36572"/>
          </a:xfrm>
          <a:prstGeom prst="rect">
            <a:avLst/>
          </a:prstGeom>
          <a:ln w="12700">
            <a:miter lim="400000"/>
          </a:ln>
        </p:spPr>
      </p:pic>
      <p:pic>
        <p:nvPicPr>
          <p:cNvPr id="144" name="Google Shape;236;p23" descr="Google Shape;236;p23"/>
          <p:cNvPicPr>
            <a:picLocks noChangeAspect="1"/>
          </p:cNvPicPr>
          <p:nvPr/>
        </p:nvPicPr>
        <p:blipFill>
          <a:blip r:embed="rId3">
            <a:extLst/>
          </a:blip>
          <a:stretch>
            <a:fillRect/>
          </a:stretch>
        </p:blipFill>
        <p:spPr>
          <a:xfrm>
            <a:off x="5640135" y="5438840"/>
            <a:ext cx="1163377" cy="353477"/>
          </a:xfrm>
          <a:prstGeom prst="rect">
            <a:avLst/>
          </a:prstGeom>
          <a:ln w="12700">
            <a:miter lim="400000"/>
          </a:ln>
        </p:spPr>
      </p:pic>
      <p:pic>
        <p:nvPicPr>
          <p:cNvPr id="145" name="Google Shape;237;p23" descr="Google Shape;237;p23"/>
          <p:cNvPicPr>
            <a:picLocks noChangeAspect="1"/>
          </p:cNvPicPr>
          <p:nvPr/>
        </p:nvPicPr>
        <p:blipFill>
          <a:blip r:embed="rId3">
            <a:extLst/>
          </a:blip>
          <a:stretch>
            <a:fillRect/>
          </a:stretch>
        </p:blipFill>
        <p:spPr>
          <a:xfrm>
            <a:off x="11329896" y="5438840"/>
            <a:ext cx="1163377" cy="353477"/>
          </a:xfrm>
          <a:prstGeom prst="rect">
            <a:avLst/>
          </a:prstGeom>
          <a:ln w="12700">
            <a:miter lim="400000"/>
          </a:ln>
        </p:spPr>
      </p:pic>
      <p:sp>
        <p:nvSpPr>
          <p:cNvPr id="146" name="Google Shape;238;p23"/>
          <p:cNvSpPr txBox="1"/>
          <p:nvPr/>
        </p:nvSpPr>
        <p:spPr>
          <a:xfrm>
            <a:off x="1091111" y="2212057"/>
            <a:ext cx="3277029"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656565"/>
                </a:solidFill>
              </a:defRPr>
            </a:lvl1pPr>
          </a:lstStyle>
          <a:p>
            <a:r>
              <a:t>참고할 점</a:t>
            </a:r>
          </a:p>
        </p:txBody>
      </p:sp>
      <p:pic>
        <p:nvPicPr>
          <p:cNvPr id="147" name="Google Shape;239;p23" descr="Google Shape;239;p23"/>
          <p:cNvPicPr>
            <a:picLocks noChangeAspect="1"/>
          </p:cNvPicPr>
          <p:nvPr/>
        </p:nvPicPr>
        <p:blipFill>
          <a:blip r:embed="rId4">
            <a:extLst/>
          </a:blip>
          <a:stretch>
            <a:fillRect/>
          </a:stretch>
        </p:blipFill>
        <p:spPr>
          <a:xfrm>
            <a:off x="7129005" y="4275068"/>
            <a:ext cx="3923781" cy="2213258"/>
          </a:xfrm>
          <a:prstGeom prst="rect">
            <a:avLst/>
          </a:prstGeom>
          <a:ln w="12700">
            <a:miter lim="400000"/>
          </a:ln>
        </p:spPr>
      </p:pic>
      <p:pic>
        <p:nvPicPr>
          <p:cNvPr id="148" name="Google Shape;240;p23" descr="Google Shape;240;p23"/>
          <p:cNvPicPr>
            <a:picLocks noChangeAspect="1"/>
          </p:cNvPicPr>
          <p:nvPr/>
        </p:nvPicPr>
        <p:blipFill>
          <a:blip r:embed="rId5">
            <a:extLst/>
          </a:blip>
          <a:stretch>
            <a:fillRect/>
          </a:stretch>
        </p:blipFill>
        <p:spPr>
          <a:xfrm>
            <a:off x="12576998" y="4395332"/>
            <a:ext cx="4322586" cy="2010824"/>
          </a:xfrm>
          <a:prstGeom prst="rect">
            <a:avLst/>
          </a:prstGeom>
          <a:ln w="12700">
            <a:miter lim="400000"/>
          </a:ln>
        </p:spPr>
      </p:pic>
      <p:pic>
        <p:nvPicPr>
          <p:cNvPr id="149" name="Google Shape;241;p23" descr="Google Shape;241;p23"/>
          <p:cNvPicPr>
            <a:picLocks noChangeAspect="1"/>
          </p:cNvPicPr>
          <p:nvPr/>
        </p:nvPicPr>
        <p:blipFill>
          <a:blip r:embed="rId6">
            <a:extLst/>
          </a:blip>
          <a:stretch>
            <a:fillRect/>
          </a:stretch>
        </p:blipFill>
        <p:spPr>
          <a:xfrm>
            <a:off x="1613614" y="4550571"/>
            <a:ext cx="3503654" cy="1457307"/>
          </a:xfrm>
          <a:prstGeom prst="rect">
            <a:avLst/>
          </a:prstGeom>
          <a:ln w="12700">
            <a:miter lim="400000"/>
          </a:ln>
        </p:spPr>
      </p:pic>
      <p:sp>
        <p:nvSpPr>
          <p:cNvPr id="150" name="Google Shape;242;p23"/>
          <p:cNvSpPr txBox="1"/>
          <p:nvPr/>
        </p:nvSpPr>
        <p:spPr>
          <a:xfrm>
            <a:off x="5455925" y="911150"/>
            <a:ext cx="7998926"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경쟁업체 조사 : 굳닷컴(Guud)</a:t>
            </a:r>
          </a:p>
        </p:txBody>
      </p:sp>
      <p:sp>
        <p:nvSpPr>
          <p:cNvPr id="151" name="Google Shape;243;p23"/>
          <p:cNvSpPr txBox="1"/>
          <p:nvPr/>
        </p:nvSpPr>
        <p:spPr>
          <a:xfrm>
            <a:off x="4693925" y="1491713"/>
            <a:ext cx="9165693" cy="350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www.guud.com</a:t>
            </a:r>
          </a:p>
        </p:txBody>
      </p:sp>
      <p:sp>
        <p:nvSpPr>
          <p:cNvPr id="152" name="Google Shape;244;p23"/>
          <p:cNvSpPr txBox="1">
            <a:spLocks noGrp="1"/>
          </p:cNvSpPr>
          <p:nvPr>
            <p:ph type="sldNum" sz="quarter" idx="2"/>
          </p:nvPr>
        </p:nvSpPr>
        <p:spPr>
          <a:xfrm>
            <a:off x="17490173" y="9601234"/>
            <a:ext cx="525979"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11</a:t>
            </a:fld>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Google Shape;249;p24"/>
          <p:cNvSpPr txBox="1"/>
          <p:nvPr/>
        </p:nvSpPr>
        <p:spPr>
          <a:xfrm>
            <a:off x="4560011" y="1491713"/>
            <a:ext cx="9165693" cy="350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www.lady.co.kr</a:t>
            </a:r>
          </a:p>
        </p:txBody>
      </p:sp>
      <p:sp>
        <p:nvSpPr>
          <p:cNvPr id="155" name="Google Shape;250;p24"/>
          <p:cNvSpPr txBox="1"/>
          <p:nvPr/>
        </p:nvSpPr>
        <p:spPr>
          <a:xfrm>
            <a:off x="2412423" y="4050250"/>
            <a:ext cx="7500351"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타임특가로 진행 되는 제품을 메인페이지에 최대혜택가로 노출 시킴.</a:t>
            </a:r>
          </a:p>
        </p:txBody>
      </p:sp>
      <p:sp>
        <p:nvSpPr>
          <p:cNvPr id="156" name="Google Shape;251;p24"/>
          <p:cNvSpPr txBox="1"/>
          <p:nvPr/>
        </p:nvSpPr>
        <p:spPr>
          <a:xfrm>
            <a:off x="2412432" y="3517789"/>
            <a:ext cx="3714044"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타임 특가 제품 메인페이지 노출</a:t>
            </a:r>
          </a:p>
        </p:txBody>
      </p:sp>
      <p:sp>
        <p:nvSpPr>
          <p:cNvPr id="157" name="Google Shape;252;p24"/>
          <p:cNvSpPr txBox="1"/>
          <p:nvPr/>
        </p:nvSpPr>
        <p:spPr>
          <a:xfrm>
            <a:off x="1368380" y="3309599"/>
            <a:ext cx="903205"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1</a:t>
            </a:r>
          </a:p>
        </p:txBody>
      </p:sp>
      <p:sp>
        <p:nvSpPr>
          <p:cNvPr id="158" name="Google Shape;253;p24"/>
          <p:cNvSpPr txBox="1"/>
          <p:nvPr/>
        </p:nvSpPr>
        <p:spPr>
          <a:xfrm>
            <a:off x="2412424" y="5829124"/>
            <a:ext cx="6082251"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상세 페이지에 랜덤으로 노출되는 서프라이즈 할인 쿠폰</a:t>
            </a:r>
          </a:p>
        </p:txBody>
      </p:sp>
      <p:sp>
        <p:nvSpPr>
          <p:cNvPr id="159" name="Google Shape;254;p24"/>
          <p:cNvSpPr txBox="1"/>
          <p:nvPr/>
        </p:nvSpPr>
        <p:spPr>
          <a:xfrm>
            <a:off x="2412424" y="5291649"/>
            <a:ext cx="4424451"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상세 페이지 서프라이즈 할인 팝업</a:t>
            </a:r>
          </a:p>
        </p:txBody>
      </p:sp>
      <p:sp>
        <p:nvSpPr>
          <p:cNvPr id="160" name="Google Shape;255;p24"/>
          <p:cNvSpPr txBox="1"/>
          <p:nvPr/>
        </p:nvSpPr>
        <p:spPr>
          <a:xfrm>
            <a:off x="1368380" y="5083471"/>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2</a:t>
            </a:r>
          </a:p>
        </p:txBody>
      </p:sp>
      <p:sp>
        <p:nvSpPr>
          <p:cNvPr id="161" name="Google Shape;256;p24"/>
          <p:cNvSpPr txBox="1"/>
          <p:nvPr/>
        </p:nvSpPr>
        <p:spPr>
          <a:xfrm>
            <a:off x="2412423" y="7643049"/>
            <a:ext cx="3329150"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전체 검색이 가능한 검색 창</a:t>
            </a:r>
          </a:p>
        </p:txBody>
      </p:sp>
      <p:sp>
        <p:nvSpPr>
          <p:cNvPr id="162" name="Google Shape;257;p24"/>
          <p:cNvSpPr txBox="1"/>
          <p:nvPr/>
        </p:nvSpPr>
        <p:spPr>
          <a:xfrm>
            <a:off x="1368380" y="6897413"/>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3</a:t>
            </a:r>
          </a:p>
        </p:txBody>
      </p:sp>
      <p:sp>
        <p:nvSpPr>
          <p:cNvPr id="163" name="Google Shape;258;p24"/>
          <p:cNvSpPr txBox="1"/>
          <p:nvPr/>
        </p:nvSpPr>
        <p:spPr>
          <a:xfrm>
            <a:off x="2412421" y="7067499"/>
            <a:ext cx="1707351"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검색 기능</a:t>
            </a:r>
          </a:p>
        </p:txBody>
      </p:sp>
      <p:sp>
        <p:nvSpPr>
          <p:cNvPr id="164" name="Google Shape;259;p24"/>
          <p:cNvSpPr txBox="1"/>
          <p:nvPr/>
        </p:nvSpPr>
        <p:spPr>
          <a:xfrm>
            <a:off x="228572" y="2782135"/>
            <a:ext cx="2851274"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656565"/>
                </a:solidFill>
              </a:defRPr>
            </a:lvl1pPr>
          </a:lstStyle>
          <a:p>
            <a:r>
              <a:t>장점</a:t>
            </a:r>
          </a:p>
        </p:txBody>
      </p:sp>
      <p:pic>
        <p:nvPicPr>
          <p:cNvPr id="165" name="Google Shape;260;p24" descr="Google Shape;260;p24"/>
          <p:cNvPicPr>
            <a:picLocks noChangeAspect="1"/>
          </p:cNvPicPr>
          <p:nvPr/>
        </p:nvPicPr>
        <p:blipFill>
          <a:blip r:embed="rId2">
            <a:extLst/>
          </a:blip>
          <a:stretch>
            <a:fillRect/>
          </a:stretch>
        </p:blipFill>
        <p:spPr>
          <a:xfrm>
            <a:off x="9756423" y="2037739"/>
            <a:ext cx="7224525" cy="2590769"/>
          </a:xfrm>
          <a:prstGeom prst="rect">
            <a:avLst/>
          </a:prstGeom>
          <a:ln w="12700">
            <a:miter lim="400000"/>
          </a:ln>
        </p:spPr>
      </p:pic>
      <p:pic>
        <p:nvPicPr>
          <p:cNvPr id="166" name="Google Shape;261;p24" descr="Google Shape;261;p24"/>
          <p:cNvPicPr>
            <a:picLocks noChangeAspect="1"/>
          </p:cNvPicPr>
          <p:nvPr/>
        </p:nvPicPr>
        <p:blipFill>
          <a:blip r:embed="rId3">
            <a:extLst/>
          </a:blip>
          <a:stretch>
            <a:fillRect/>
          </a:stretch>
        </p:blipFill>
        <p:spPr>
          <a:xfrm>
            <a:off x="9971143" y="5001443"/>
            <a:ext cx="4792271" cy="1689081"/>
          </a:xfrm>
          <a:prstGeom prst="rect">
            <a:avLst/>
          </a:prstGeom>
          <a:ln w="12700">
            <a:miter lim="400000"/>
          </a:ln>
        </p:spPr>
      </p:pic>
      <p:pic>
        <p:nvPicPr>
          <p:cNvPr id="167" name="Google Shape;262;p24" descr="Google Shape;262;p24"/>
          <p:cNvPicPr>
            <a:picLocks noChangeAspect="1"/>
          </p:cNvPicPr>
          <p:nvPr/>
        </p:nvPicPr>
        <p:blipFill>
          <a:blip r:embed="rId4">
            <a:extLst/>
          </a:blip>
          <a:stretch>
            <a:fillRect/>
          </a:stretch>
        </p:blipFill>
        <p:spPr>
          <a:xfrm>
            <a:off x="9958443" y="7385585"/>
            <a:ext cx="7122937" cy="1481119"/>
          </a:xfrm>
          <a:prstGeom prst="rect">
            <a:avLst/>
          </a:prstGeom>
          <a:ln w="12700">
            <a:miter lim="400000"/>
          </a:ln>
        </p:spPr>
      </p:pic>
      <p:pic>
        <p:nvPicPr>
          <p:cNvPr id="168" name="Google Shape;263;p24" descr="Google Shape;263;p24"/>
          <p:cNvPicPr>
            <a:picLocks noChangeAspect="1"/>
          </p:cNvPicPr>
          <p:nvPr/>
        </p:nvPicPr>
        <p:blipFill>
          <a:blip r:embed="rId5">
            <a:extLst/>
          </a:blip>
          <a:stretch>
            <a:fillRect/>
          </a:stretch>
        </p:blipFill>
        <p:spPr>
          <a:xfrm>
            <a:off x="15180946" y="4939834"/>
            <a:ext cx="1798847" cy="1954172"/>
          </a:xfrm>
          <a:prstGeom prst="rect">
            <a:avLst/>
          </a:prstGeom>
          <a:ln w="12700">
            <a:miter lim="400000"/>
          </a:ln>
        </p:spPr>
      </p:pic>
      <p:sp>
        <p:nvSpPr>
          <p:cNvPr id="169" name="Google Shape;264;p24"/>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12</a:t>
            </a:fld>
            <a:endParaRPr/>
          </a:p>
        </p:txBody>
      </p:sp>
      <p:sp>
        <p:nvSpPr>
          <p:cNvPr id="170" name="Google Shape;265;p24"/>
          <p:cNvSpPr txBox="1"/>
          <p:nvPr/>
        </p:nvSpPr>
        <p:spPr>
          <a:xfrm>
            <a:off x="4217430" y="911150"/>
            <a:ext cx="99777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경쟁업체 조사 : 레이디가구</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Google Shape;270;p25"/>
          <p:cNvSpPr txBox="1"/>
          <p:nvPr/>
        </p:nvSpPr>
        <p:spPr>
          <a:xfrm>
            <a:off x="4560011" y="1491713"/>
            <a:ext cx="9165693" cy="350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www.lady.co.kr</a:t>
            </a:r>
          </a:p>
        </p:txBody>
      </p:sp>
      <p:sp>
        <p:nvSpPr>
          <p:cNvPr id="173" name="Google Shape;271;p25"/>
          <p:cNvSpPr txBox="1"/>
          <p:nvPr/>
        </p:nvSpPr>
        <p:spPr>
          <a:xfrm>
            <a:off x="2412431" y="4049062"/>
            <a:ext cx="8529614" cy="657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sz="1800">
                <a:solidFill>
                  <a:srgbClr val="656565"/>
                </a:solidFill>
              </a:defRPr>
            </a:pPr>
            <a:r>
              <a:t>이미지 슬라이드가 평균 3초로 너무 빨라 이벤트의 내용을 제대로 확인하기 어려움.</a:t>
            </a:r>
          </a:p>
          <a:p>
            <a:pPr>
              <a:defRPr sz="1800">
                <a:solidFill>
                  <a:srgbClr val="656565"/>
                </a:solidFill>
              </a:defRPr>
            </a:pPr>
            <a:r>
              <a:t>확인을 위해서 마우스 호버 해도 이미지가 멈추지 않음.</a:t>
            </a:r>
          </a:p>
        </p:txBody>
      </p:sp>
      <p:sp>
        <p:nvSpPr>
          <p:cNvPr id="174" name="Google Shape;272;p25"/>
          <p:cNvSpPr txBox="1"/>
          <p:nvPr/>
        </p:nvSpPr>
        <p:spPr>
          <a:xfrm>
            <a:off x="2412429" y="3492484"/>
            <a:ext cx="3521989"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빠른 속도의 이미지 슬라이드</a:t>
            </a:r>
          </a:p>
        </p:txBody>
      </p:sp>
      <p:sp>
        <p:nvSpPr>
          <p:cNvPr id="175" name="Google Shape;273;p25"/>
          <p:cNvSpPr txBox="1"/>
          <p:nvPr/>
        </p:nvSpPr>
        <p:spPr>
          <a:xfrm>
            <a:off x="1368380" y="3303416"/>
            <a:ext cx="903205"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1</a:t>
            </a:r>
          </a:p>
        </p:txBody>
      </p:sp>
      <p:sp>
        <p:nvSpPr>
          <p:cNvPr id="176" name="Google Shape;274;p25"/>
          <p:cNvSpPr txBox="1"/>
          <p:nvPr/>
        </p:nvSpPr>
        <p:spPr>
          <a:xfrm>
            <a:off x="2412429" y="5822939"/>
            <a:ext cx="5771447"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구매 의사가 없는 상품들이 계속 노출 되고 화면을 가림.</a:t>
            </a:r>
          </a:p>
        </p:txBody>
      </p:sp>
      <p:sp>
        <p:nvSpPr>
          <p:cNvPr id="177" name="Google Shape;275;p25"/>
          <p:cNvSpPr txBox="1"/>
          <p:nvPr/>
        </p:nvSpPr>
        <p:spPr>
          <a:xfrm>
            <a:off x="2412430" y="5285473"/>
            <a:ext cx="4321469"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일정 시간이 지나면 나타나는 팝업 창</a:t>
            </a:r>
          </a:p>
        </p:txBody>
      </p:sp>
      <p:sp>
        <p:nvSpPr>
          <p:cNvPr id="178" name="Google Shape;276;p25"/>
          <p:cNvSpPr txBox="1"/>
          <p:nvPr/>
        </p:nvSpPr>
        <p:spPr>
          <a:xfrm>
            <a:off x="1368380" y="5077288"/>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2</a:t>
            </a:r>
          </a:p>
        </p:txBody>
      </p:sp>
      <p:sp>
        <p:nvSpPr>
          <p:cNvPr id="179" name="Google Shape;277;p25"/>
          <p:cNvSpPr txBox="1"/>
          <p:nvPr/>
        </p:nvSpPr>
        <p:spPr>
          <a:xfrm>
            <a:off x="2412428" y="7636872"/>
            <a:ext cx="8529616"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네비게이션 카테고리에 전체보기 바로가기가 없어 상품을 한 눈에 파악하기 어려움.</a:t>
            </a:r>
          </a:p>
        </p:txBody>
      </p:sp>
      <p:sp>
        <p:nvSpPr>
          <p:cNvPr id="180" name="Google Shape;278;p25"/>
          <p:cNvSpPr txBox="1"/>
          <p:nvPr/>
        </p:nvSpPr>
        <p:spPr>
          <a:xfrm>
            <a:off x="228572" y="2756827"/>
            <a:ext cx="2851274"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656565"/>
                </a:solidFill>
              </a:defRPr>
            </a:lvl1pPr>
          </a:lstStyle>
          <a:p>
            <a:r>
              <a:t>단점</a:t>
            </a:r>
          </a:p>
        </p:txBody>
      </p:sp>
      <p:sp>
        <p:nvSpPr>
          <p:cNvPr id="181" name="Google Shape;279;p25"/>
          <p:cNvSpPr txBox="1"/>
          <p:nvPr/>
        </p:nvSpPr>
        <p:spPr>
          <a:xfrm>
            <a:off x="1368380" y="6891229"/>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3</a:t>
            </a:r>
          </a:p>
        </p:txBody>
      </p:sp>
      <p:sp>
        <p:nvSpPr>
          <p:cNvPr id="182" name="Google Shape;280;p25"/>
          <p:cNvSpPr txBox="1"/>
          <p:nvPr/>
        </p:nvSpPr>
        <p:spPr>
          <a:xfrm>
            <a:off x="2412429" y="7061320"/>
            <a:ext cx="3080497"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네비게이션 전체보기 없음</a:t>
            </a:r>
          </a:p>
        </p:txBody>
      </p:sp>
      <p:pic>
        <p:nvPicPr>
          <p:cNvPr id="183" name="Google Shape;281;p25" descr="Google Shape;281;p25"/>
          <p:cNvPicPr>
            <a:picLocks noChangeAspect="1"/>
          </p:cNvPicPr>
          <p:nvPr/>
        </p:nvPicPr>
        <p:blipFill>
          <a:blip r:embed="rId2">
            <a:extLst/>
          </a:blip>
          <a:stretch>
            <a:fillRect/>
          </a:stretch>
        </p:blipFill>
        <p:spPr>
          <a:xfrm>
            <a:off x="11084172" y="2467463"/>
            <a:ext cx="6141304" cy="3576244"/>
          </a:xfrm>
          <a:prstGeom prst="rect">
            <a:avLst/>
          </a:prstGeom>
          <a:ln w="12700">
            <a:miter lim="400000"/>
          </a:ln>
        </p:spPr>
      </p:pic>
      <p:pic>
        <p:nvPicPr>
          <p:cNvPr id="184" name="Google Shape;282;p25" descr="Google Shape;282;p25"/>
          <p:cNvPicPr>
            <a:picLocks noChangeAspect="1"/>
          </p:cNvPicPr>
          <p:nvPr/>
        </p:nvPicPr>
        <p:blipFill>
          <a:blip r:embed="rId3">
            <a:extLst/>
          </a:blip>
          <a:stretch>
            <a:fillRect/>
          </a:stretch>
        </p:blipFill>
        <p:spPr>
          <a:xfrm>
            <a:off x="11054046" y="6219769"/>
            <a:ext cx="6171430" cy="2954572"/>
          </a:xfrm>
          <a:prstGeom prst="rect">
            <a:avLst/>
          </a:prstGeom>
          <a:ln w="12700">
            <a:miter lim="400000"/>
          </a:ln>
        </p:spPr>
      </p:pic>
      <p:sp>
        <p:nvSpPr>
          <p:cNvPr id="185" name="Google Shape;283;p25"/>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13</a:t>
            </a:fld>
            <a:endParaRPr/>
          </a:p>
        </p:txBody>
      </p:sp>
      <p:sp>
        <p:nvSpPr>
          <p:cNvPr id="186" name="Google Shape;284;p25"/>
          <p:cNvSpPr txBox="1"/>
          <p:nvPr/>
        </p:nvSpPr>
        <p:spPr>
          <a:xfrm>
            <a:off x="4217430" y="911150"/>
            <a:ext cx="99777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경쟁업체 조사 : 레이디가구</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Google Shape;289;p26"/>
          <p:cNvSpPr txBox="1"/>
          <p:nvPr/>
        </p:nvSpPr>
        <p:spPr>
          <a:xfrm>
            <a:off x="4560011" y="1491713"/>
            <a:ext cx="9165693" cy="350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www.lady.co.kr</a:t>
            </a:r>
          </a:p>
        </p:txBody>
      </p:sp>
      <p:sp>
        <p:nvSpPr>
          <p:cNvPr id="189" name="Google Shape;290;p26"/>
          <p:cNvSpPr txBox="1"/>
          <p:nvPr/>
        </p:nvSpPr>
        <p:spPr>
          <a:xfrm>
            <a:off x="2412429" y="4055245"/>
            <a:ext cx="5934875"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현재 진행중인 이벤트들을 모아서 볼 수 있는 섹션이 있음.</a:t>
            </a:r>
          </a:p>
        </p:txBody>
      </p:sp>
      <p:sp>
        <p:nvSpPr>
          <p:cNvPr id="190" name="Google Shape;291;p26"/>
          <p:cNvSpPr txBox="1"/>
          <p:nvPr/>
        </p:nvSpPr>
        <p:spPr>
          <a:xfrm>
            <a:off x="2412430" y="3517789"/>
            <a:ext cx="3106623"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진행중인 이벤트 모아보기</a:t>
            </a:r>
          </a:p>
        </p:txBody>
      </p:sp>
      <p:sp>
        <p:nvSpPr>
          <p:cNvPr id="191" name="Google Shape;292;p26"/>
          <p:cNvSpPr txBox="1"/>
          <p:nvPr/>
        </p:nvSpPr>
        <p:spPr>
          <a:xfrm>
            <a:off x="1368380" y="3309599"/>
            <a:ext cx="903205"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1</a:t>
            </a:r>
          </a:p>
        </p:txBody>
      </p:sp>
      <p:sp>
        <p:nvSpPr>
          <p:cNvPr id="192" name="Google Shape;293;p26"/>
          <p:cNvSpPr txBox="1"/>
          <p:nvPr/>
        </p:nvSpPr>
        <p:spPr>
          <a:xfrm>
            <a:off x="2412430" y="5829122"/>
            <a:ext cx="6045766"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페이지 내에서 자사 가구에 대한 자세한 후기를 볼 수 있음.</a:t>
            </a:r>
          </a:p>
        </p:txBody>
      </p:sp>
      <p:sp>
        <p:nvSpPr>
          <p:cNvPr id="193" name="Google Shape;294;p26"/>
          <p:cNvSpPr txBox="1"/>
          <p:nvPr/>
        </p:nvSpPr>
        <p:spPr>
          <a:xfrm>
            <a:off x="2412429" y="5291656"/>
            <a:ext cx="1539080"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쇼핑몰 후기</a:t>
            </a:r>
          </a:p>
        </p:txBody>
      </p:sp>
      <p:sp>
        <p:nvSpPr>
          <p:cNvPr id="194" name="Google Shape;295;p26"/>
          <p:cNvSpPr txBox="1"/>
          <p:nvPr/>
        </p:nvSpPr>
        <p:spPr>
          <a:xfrm>
            <a:off x="1368380" y="5083471"/>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2</a:t>
            </a:r>
          </a:p>
        </p:txBody>
      </p:sp>
      <p:sp>
        <p:nvSpPr>
          <p:cNvPr id="195" name="Google Shape;296;p26"/>
          <p:cNvSpPr txBox="1"/>
          <p:nvPr/>
        </p:nvSpPr>
        <p:spPr>
          <a:xfrm>
            <a:off x="2412430" y="7643055"/>
            <a:ext cx="8759307"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오늘 진행되는 핫딜 제품의 정보와 남은 시간을 알 수 있도록 타이머가 구현 되어 있음.</a:t>
            </a:r>
          </a:p>
        </p:txBody>
      </p:sp>
      <p:sp>
        <p:nvSpPr>
          <p:cNvPr id="196" name="Google Shape;297;p26"/>
          <p:cNvSpPr txBox="1"/>
          <p:nvPr/>
        </p:nvSpPr>
        <p:spPr>
          <a:xfrm>
            <a:off x="1368380" y="6897413"/>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3</a:t>
            </a:r>
          </a:p>
        </p:txBody>
      </p:sp>
      <p:sp>
        <p:nvSpPr>
          <p:cNvPr id="197" name="Google Shape;298;p26"/>
          <p:cNvSpPr txBox="1"/>
          <p:nvPr/>
        </p:nvSpPr>
        <p:spPr>
          <a:xfrm>
            <a:off x="2412429" y="7067502"/>
            <a:ext cx="5860017" cy="375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HOT DEAL</a:t>
            </a:r>
          </a:p>
        </p:txBody>
      </p:sp>
      <p:sp>
        <p:nvSpPr>
          <p:cNvPr id="198" name="Google Shape;299;p26"/>
          <p:cNvSpPr txBox="1"/>
          <p:nvPr/>
        </p:nvSpPr>
        <p:spPr>
          <a:xfrm>
            <a:off x="164979" y="2782131"/>
            <a:ext cx="3232830"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656565"/>
                </a:solidFill>
              </a:defRPr>
            </a:lvl1pPr>
          </a:lstStyle>
          <a:p>
            <a:r>
              <a:t>참고할 점</a:t>
            </a:r>
          </a:p>
        </p:txBody>
      </p:sp>
      <p:pic>
        <p:nvPicPr>
          <p:cNvPr id="199" name="Google Shape;300;p26" descr="Google Shape;300;p26"/>
          <p:cNvPicPr>
            <a:picLocks noChangeAspect="1"/>
          </p:cNvPicPr>
          <p:nvPr/>
        </p:nvPicPr>
        <p:blipFill>
          <a:blip r:embed="rId2">
            <a:extLst/>
          </a:blip>
          <a:stretch>
            <a:fillRect/>
          </a:stretch>
        </p:blipFill>
        <p:spPr>
          <a:xfrm>
            <a:off x="11217461" y="2086270"/>
            <a:ext cx="5622739" cy="2051874"/>
          </a:xfrm>
          <a:prstGeom prst="rect">
            <a:avLst/>
          </a:prstGeom>
          <a:ln w="12700">
            <a:miter lim="400000"/>
          </a:ln>
        </p:spPr>
      </p:pic>
      <p:pic>
        <p:nvPicPr>
          <p:cNvPr id="200" name="Google Shape;301;p26" descr="Google Shape;301;p26"/>
          <p:cNvPicPr>
            <a:picLocks noChangeAspect="1"/>
          </p:cNvPicPr>
          <p:nvPr/>
        </p:nvPicPr>
        <p:blipFill>
          <a:blip r:embed="rId3">
            <a:extLst/>
          </a:blip>
          <a:stretch>
            <a:fillRect/>
          </a:stretch>
        </p:blipFill>
        <p:spPr>
          <a:xfrm>
            <a:off x="11217463" y="4430007"/>
            <a:ext cx="5622739" cy="2480951"/>
          </a:xfrm>
          <a:prstGeom prst="rect">
            <a:avLst/>
          </a:prstGeom>
          <a:ln w="12700">
            <a:miter lim="400000"/>
          </a:ln>
        </p:spPr>
      </p:pic>
      <p:pic>
        <p:nvPicPr>
          <p:cNvPr id="201" name="Google Shape;302;p26" descr="Google Shape;302;p26"/>
          <p:cNvPicPr>
            <a:picLocks noChangeAspect="1"/>
          </p:cNvPicPr>
          <p:nvPr/>
        </p:nvPicPr>
        <p:blipFill>
          <a:blip r:embed="rId4">
            <a:extLst/>
          </a:blip>
          <a:stretch>
            <a:fillRect/>
          </a:stretch>
        </p:blipFill>
        <p:spPr>
          <a:xfrm>
            <a:off x="11217463" y="7169729"/>
            <a:ext cx="5622739" cy="1922742"/>
          </a:xfrm>
          <a:prstGeom prst="rect">
            <a:avLst/>
          </a:prstGeom>
          <a:ln w="12700">
            <a:miter lim="400000"/>
          </a:ln>
        </p:spPr>
      </p:pic>
      <p:sp>
        <p:nvSpPr>
          <p:cNvPr id="202" name="Google Shape;303;p26"/>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14</a:t>
            </a:fld>
            <a:endParaRPr/>
          </a:p>
        </p:txBody>
      </p:sp>
      <p:sp>
        <p:nvSpPr>
          <p:cNvPr id="203" name="Google Shape;304;p26"/>
          <p:cNvSpPr txBox="1"/>
          <p:nvPr/>
        </p:nvSpPr>
        <p:spPr>
          <a:xfrm>
            <a:off x="4217430" y="911150"/>
            <a:ext cx="99777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경쟁업체 조사 : 레이디가구</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05" name="Google Shape;309;p27" descr="Google Shape;309;p27"/>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206" name="Google Shape;310;p27"/>
          <p:cNvSpPr txBox="1"/>
          <p:nvPr/>
        </p:nvSpPr>
        <p:spPr>
          <a:xfrm>
            <a:off x="1716687" y="4085580"/>
            <a:ext cx="12255050" cy="109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500"/>
            </a:lvl1pPr>
          </a:lstStyle>
          <a:p>
            <a:r>
              <a:t>“온라인 설문조사”</a:t>
            </a:r>
          </a:p>
        </p:txBody>
      </p:sp>
      <p:pic>
        <p:nvPicPr>
          <p:cNvPr id="207" name="Google Shape;311;p27" descr="Google Shape;311;p27"/>
          <p:cNvPicPr>
            <a:picLocks noChangeAspect="1"/>
          </p:cNvPicPr>
          <p:nvPr/>
        </p:nvPicPr>
        <p:blipFill>
          <a:blip r:embed="rId3">
            <a:extLst/>
          </a:blip>
          <a:stretch>
            <a:fillRect/>
          </a:stretch>
        </p:blipFill>
        <p:spPr>
          <a:xfrm rot="10800000">
            <a:off x="2204364" y="5225281"/>
            <a:ext cx="5607558" cy="61349"/>
          </a:xfrm>
          <a:prstGeom prst="rect">
            <a:avLst/>
          </a:prstGeom>
          <a:ln w="12700">
            <a:miter lim="400000"/>
          </a:ln>
        </p:spPr>
      </p:pic>
      <p:sp>
        <p:nvSpPr>
          <p:cNvPr id="208" name="Google Shape;312;p27"/>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209" name="Google Shape;313;p27"/>
          <p:cNvSpPr txBox="1"/>
          <p:nvPr/>
        </p:nvSpPr>
        <p:spPr>
          <a:xfrm>
            <a:off x="2353424" y="5343325"/>
            <a:ext cx="5595001" cy="594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r">
              <a:defRPr sz="2600">
                <a:solidFill>
                  <a:srgbClr val="888888"/>
                </a:solidFill>
              </a:defRPr>
            </a:lvl1pPr>
          </a:lstStyle>
          <a:p>
            <a:r>
              <a:t>22.05.03 ~ 22.05.09 총 응답자 21명</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oogle Shape;318;p28"/>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온라인 설문조사</a:t>
            </a:r>
          </a:p>
        </p:txBody>
      </p:sp>
      <p:sp>
        <p:nvSpPr>
          <p:cNvPr id="212" name="Google Shape;319;p28"/>
          <p:cNvSpPr txBox="1"/>
          <p:nvPr/>
        </p:nvSpPr>
        <p:spPr>
          <a:xfrm>
            <a:off x="4560011" y="1491713"/>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설문조사 결과</a:t>
            </a:r>
          </a:p>
        </p:txBody>
      </p:sp>
      <p:pic>
        <p:nvPicPr>
          <p:cNvPr id="213" name="Google Shape;320;p28" descr="Google Shape;320;p28"/>
          <p:cNvPicPr>
            <a:picLocks noChangeAspect="1"/>
          </p:cNvPicPr>
          <p:nvPr/>
        </p:nvPicPr>
        <p:blipFill>
          <a:blip r:embed="rId2">
            <a:extLst/>
          </a:blip>
          <a:stretch>
            <a:fillRect/>
          </a:stretch>
        </p:blipFill>
        <p:spPr>
          <a:xfrm>
            <a:off x="0" y="3284284"/>
            <a:ext cx="5010988" cy="2646997"/>
          </a:xfrm>
          <a:prstGeom prst="rect">
            <a:avLst/>
          </a:prstGeom>
          <a:ln w="12700">
            <a:miter lim="400000"/>
          </a:ln>
        </p:spPr>
      </p:pic>
      <p:pic>
        <p:nvPicPr>
          <p:cNvPr id="214" name="Google Shape;321;p28" descr="Google Shape;321;p28"/>
          <p:cNvPicPr>
            <a:picLocks noChangeAspect="1"/>
          </p:cNvPicPr>
          <p:nvPr/>
        </p:nvPicPr>
        <p:blipFill>
          <a:blip r:embed="rId3">
            <a:extLst/>
          </a:blip>
          <a:stretch>
            <a:fillRect/>
          </a:stretch>
        </p:blipFill>
        <p:spPr>
          <a:xfrm>
            <a:off x="6613432" y="3324209"/>
            <a:ext cx="5058849" cy="2595895"/>
          </a:xfrm>
          <a:prstGeom prst="rect">
            <a:avLst/>
          </a:prstGeom>
          <a:ln w="12700">
            <a:miter lim="400000"/>
          </a:ln>
        </p:spPr>
      </p:pic>
      <p:pic>
        <p:nvPicPr>
          <p:cNvPr id="215" name="Google Shape;322;p28" descr="Google Shape;322;p28"/>
          <p:cNvPicPr>
            <a:picLocks noChangeAspect="1"/>
          </p:cNvPicPr>
          <p:nvPr/>
        </p:nvPicPr>
        <p:blipFill>
          <a:blip r:embed="rId4">
            <a:extLst/>
          </a:blip>
          <a:stretch>
            <a:fillRect/>
          </a:stretch>
        </p:blipFill>
        <p:spPr>
          <a:xfrm>
            <a:off x="12768147" y="3345631"/>
            <a:ext cx="5143109" cy="2686894"/>
          </a:xfrm>
          <a:prstGeom prst="rect">
            <a:avLst/>
          </a:prstGeom>
          <a:ln w="12700">
            <a:miter lim="400000"/>
          </a:ln>
        </p:spPr>
      </p:pic>
      <p:pic>
        <p:nvPicPr>
          <p:cNvPr id="216" name="Google Shape;323;p28" descr="Google Shape;323;p28"/>
          <p:cNvPicPr>
            <a:picLocks noChangeAspect="1"/>
          </p:cNvPicPr>
          <p:nvPr/>
        </p:nvPicPr>
        <p:blipFill>
          <a:blip r:embed="rId5">
            <a:extLst/>
          </a:blip>
          <a:stretch>
            <a:fillRect/>
          </a:stretch>
        </p:blipFill>
        <p:spPr>
          <a:xfrm rot="10800000">
            <a:off x="1710692" y="3177152"/>
            <a:ext cx="1480684" cy="61348"/>
          </a:xfrm>
          <a:prstGeom prst="rect">
            <a:avLst/>
          </a:prstGeom>
          <a:ln w="12700">
            <a:miter lim="400000"/>
          </a:ln>
        </p:spPr>
      </p:pic>
      <p:sp>
        <p:nvSpPr>
          <p:cNvPr id="217" name="Google Shape;324;p28"/>
          <p:cNvSpPr txBox="1"/>
          <p:nvPr/>
        </p:nvSpPr>
        <p:spPr>
          <a:xfrm>
            <a:off x="1446317" y="2642578"/>
            <a:ext cx="21183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연령대</a:t>
            </a:r>
          </a:p>
        </p:txBody>
      </p:sp>
      <p:pic>
        <p:nvPicPr>
          <p:cNvPr id="218" name="Google Shape;325;p28" descr="Google Shape;325;p28"/>
          <p:cNvPicPr>
            <a:picLocks noChangeAspect="1"/>
          </p:cNvPicPr>
          <p:nvPr/>
        </p:nvPicPr>
        <p:blipFill>
          <a:blip r:embed="rId5">
            <a:extLst/>
          </a:blip>
          <a:stretch>
            <a:fillRect/>
          </a:stretch>
        </p:blipFill>
        <p:spPr>
          <a:xfrm rot="10800000">
            <a:off x="8427935" y="3222936"/>
            <a:ext cx="1480684" cy="61349"/>
          </a:xfrm>
          <a:prstGeom prst="rect">
            <a:avLst/>
          </a:prstGeom>
          <a:ln w="12700">
            <a:miter lim="400000"/>
          </a:ln>
        </p:spPr>
      </p:pic>
      <p:sp>
        <p:nvSpPr>
          <p:cNvPr id="219" name="Google Shape;326;p28"/>
          <p:cNvSpPr txBox="1"/>
          <p:nvPr/>
        </p:nvSpPr>
        <p:spPr>
          <a:xfrm>
            <a:off x="8612167" y="2688357"/>
            <a:ext cx="1112220"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성별</a:t>
            </a:r>
          </a:p>
        </p:txBody>
      </p:sp>
      <p:pic>
        <p:nvPicPr>
          <p:cNvPr id="220" name="Google Shape;327;p28" descr="Google Shape;327;p28"/>
          <p:cNvPicPr>
            <a:picLocks noChangeAspect="1"/>
          </p:cNvPicPr>
          <p:nvPr/>
        </p:nvPicPr>
        <p:blipFill>
          <a:blip r:embed="rId5">
            <a:extLst/>
          </a:blip>
          <a:stretch>
            <a:fillRect/>
          </a:stretch>
        </p:blipFill>
        <p:spPr>
          <a:xfrm rot="10800000">
            <a:off x="14120395" y="3284292"/>
            <a:ext cx="2262606" cy="61339"/>
          </a:xfrm>
          <a:prstGeom prst="rect">
            <a:avLst/>
          </a:prstGeom>
          <a:ln w="12700">
            <a:miter lim="400000"/>
          </a:ln>
        </p:spPr>
      </p:pic>
      <p:sp>
        <p:nvSpPr>
          <p:cNvPr id="221" name="Google Shape;328;p28"/>
          <p:cNvSpPr txBox="1"/>
          <p:nvPr/>
        </p:nvSpPr>
        <p:spPr>
          <a:xfrm>
            <a:off x="14166119" y="2749710"/>
            <a:ext cx="2347164"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가구원 수</a:t>
            </a:r>
          </a:p>
        </p:txBody>
      </p:sp>
      <p:pic>
        <p:nvPicPr>
          <p:cNvPr id="222" name="Google Shape;329;p28" descr="Google Shape;329;p28"/>
          <p:cNvPicPr>
            <a:picLocks noChangeAspect="1"/>
          </p:cNvPicPr>
          <p:nvPr/>
        </p:nvPicPr>
        <p:blipFill>
          <a:blip r:embed="rId6">
            <a:extLst/>
          </a:blip>
          <a:stretch>
            <a:fillRect/>
          </a:stretch>
        </p:blipFill>
        <p:spPr>
          <a:xfrm>
            <a:off x="2499119" y="6803159"/>
            <a:ext cx="6341352" cy="2584081"/>
          </a:xfrm>
          <a:prstGeom prst="rect">
            <a:avLst/>
          </a:prstGeom>
          <a:ln w="12700">
            <a:miter lim="400000"/>
          </a:ln>
        </p:spPr>
      </p:pic>
      <p:pic>
        <p:nvPicPr>
          <p:cNvPr id="223" name="Google Shape;330;p28" descr="Google Shape;330;p28"/>
          <p:cNvPicPr>
            <a:picLocks noChangeAspect="1"/>
          </p:cNvPicPr>
          <p:nvPr/>
        </p:nvPicPr>
        <p:blipFill>
          <a:blip r:embed="rId7">
            <a:extLst/>
          </a:blip>
          <a:stretch>
            <a:fillRect/>
          </a:stretch>
        </p:blipFill>
        <p:spPr>
          <a:xfrm rot="10800000">
            <a:off x="4724400" y="6905028"/>
            <a:ext cx="2590800" cy="45720"/>
          </a:xfrm>
          <a:prstGeom prst="rect">
            <a:avLst/>
          </a:prstGeom>
          <a:ln w="12700">
            <a:miter lim="400000"/>
          </a:ln>
        </p:spPr>
      </p:pic>
      <p:sp>
        <p:nvSpPr>
          <p:cNvPr id="224" name="Google Shape;331;p28"/>
          <p:cNvSpPr txBox="1"/>
          <p:nvPr/>
        </p:nvSpPr>
        <p:spPr>
          <a:xfrm>
            <a:off x="4577760" y="6380843"/>
            <a:ext cx="302657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제품 결정자</a:t>
            </a:r>
          </a:p>
        </p:txBody>
      </p:sp>
      <p:pic>
        <p:nvPicPr>
          <p:cNvPr id="225" name="Google Shape;332;p28" descr="Google Shape;332;p28"/>
          <p:cNvPicPr>
            <a:picLocks noChangeAspect="1"/>
          </p:cNvPicPr>
          <p:nvPr/>
        </p:nvPicPr>
        <p:blipFill>
          <a:blip r:embed="rId8">
            <a:extLst/>
          </a:blip>
          <a:stretch>
            <a:fillRect/>
          </a:stretch>
        </p:blipFill>
        <p:spPr>
          <a:xfrm>
            <a:off x="9577671" y="6905028"/>
            <a:ext cx="6371959" cy="2498131"/>
          </a:xfrm>
          <a:prstGeom prst="rect">
            <a:avLst/>
          </a:prstGeom>
          <a:ln w="12700">
            <a:miter lim="400000"/>
          </a:ln>
        </p:spPr>
      </p:pic>
      <p:pic>
        <p:nvPicPr>
          <p:cNvPr id="226" name="Google Shape;333;p28" descr="Google Shape;333;p28"/>
          <p:cNvPicPr>
            <a:picLocks noChangeAspect="1"/>
          </p:cNvPicPr>
          <p:nvPr/>
        </p:nvPicPr>
        <p:blipFill>
          <a:blip r:embed="rId7">
            <a:extLst/>
          </a:blip>
          <a:stretch>
            <a:fillRect/>
          </a:stretch>
        </p:blipFill>
        <p:spPr>
          <a:xfrm rot="10800000">
            <a:off x="11049000" y="6974243"/>
            <a:ext cx="3352800" cy="45720"/>
          </a:xfrm>
          <a:prstGeom prst="rect">
            <a:avLst/>
          </a:prstGeom>
          <a:ln w="12700">
            <a:miter lim="400000"/>
          </a:ln>
        </p:spPr>
      </p:pic>
      <p:sp>
        <p:nvSpPr>
          <p:cNvPr id="227" name="Google Shape;334;p28"/>
          <p:cNvSpPr txBox="1"/>
          <p:nvPr/>
        </p:nvSpPr>
        <p:spPr>
          <a:xfrm>
            <a:off x="10780779" y="6421744"/>
            <a:ext cx="396574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선호 구매 장소</a:t>
            </a:r>
          </a:p>
        </p:txBody>
      </p:sp>
      <p:sp>
        <p:nvSpPr>
          <p:cNvPr id="228" name="Google Shape;335;p28"/>
          <p:cNvSpPr txBox="1"/>
          <p:nvPr/>
        </p:nvSpPr>
        <p:spPr>
          <a:xfrm>
            <a:off x="1361088" y="1817078"/>
            <a:ext cx="15563451" cy="288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u="sng">
                <a:solidFill>
                  <a:srgbClr val="0000FF"/>
                </a:solidFill>
                <a:uFill>
                  <a:solidFill>
                    <a:srgbClr val="0000FF"/>
                  </a:solidFill>
                </a:uFill>
                <a:hlinkClick r:id="rId9"/>
              </a:defRPr>
            </a:lvl1pPr>
          </a:lstStyle>
          <a:p>
            <a:pPr>
              <a:defRPr>
                <a:uFillTx/>
              </a:defRPr>
            </a:pPr>
            <a:r>
              <a:rPr>
                <a:uFill>
                  <a:solidFill>
                    <a:srgbClr val="0000FF"/>
                  </a:solidFill>
                </a:uFill>
                <a:hlinkClick r:id="rId9"/>
              </a:rPr>
              <a:t>https://docs.google.com/forms/d/18h5RfNg3GsYjzjRA5GYL_L0z3nf3HHAxTYu1NvVO8M8/viewanalytics</a:t>
            </a:r>
          </a:p>
        </p:txBody>
      </p:sp>
      <p:sp>
        <p:nvSpPr>
          <p:cNvPr id="229" name="Google Shape;336;p28"/>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16</a:t>
            </a:fld>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Google Shape;341;p29"/>
          <p:cNvSpPr txBox="1"/>
          <p:nvPr/>
        </p:nvSpPr>
        <p:spPr>
          <a:xfrm>
            <a:off x="7026123" y="911150"/>
            <a:ext cx="423346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온라인 설문조사</a:t>
            </a:r>
          </a:p>
        </p:txBody>
      </p:sp>
      <p:sp>
        <p:nvSpPr>
          <p:cNvPr id="232" name="Google Shape;342;p29"/>
          <p:cNvSpPr txBox="1"/>
          <p:nvPr/>
        </p:nvSpPr>
        <p:spPr>
          <a:xfrm>
            <a:off x="7979767" y="1491713"/>
            <a:ext cx="2326180"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설문조사 결과</a:t>
            </a:r>
          </a:p>
        </p:txBody>
      </p:sp>
      <p:pic>
        <p:nvPicPr>
          <p:cNvPr id="233" name="Google Shape;343;p29" descr="Google Shape;343;p29"/>
          <p:cNvPicPr>
            <a:picLocks noChangeAspect="1"/>
          </p:cNvPicPr>
          <p:nvPr/>
        </p:nvPicPr>
        <p:blipFill>
          <a:blip r:embed="rId2">
            <a:extLst/>
          </a:blip>
          <a:stretch>
            <a:fillRect/>
          </a:stretch>
        </p:blipFill>
        <p:spPr>
          <a:xfrm>
            <a:off x="1193488" y="2745320"/>
            <a:ext cx="6644277" cy="2908387"/>
          </a:xfrm>
          <a:prstGeom prst="rect">
            <a:avLst/>
          </a:prstGeom>
          <a:ln w="12700">
            <a:miter lim="400000"/>
          </a:ln>
        </p:spPr>
      </p:pic>
      <p:pic>
        <p:nvPicPr>
          <p:cNvPr id="234" name="Google Shape;344;p29" descr="Google Shape;344;p29"/>
          <p:cNvPicPr>
            <a:picLocks noChangeAspect="1"/>
          </p:cNvPicPr>
          <p:nvPr/>
        </p:nvPicPr>
        <p:blipFill>
          <a:blip r:embed="rId3">
            <a:extLst/>
          </a:blip>
          <a:stretch>
            <a:fillRect/>
          </a:stretch>
        </p:blipFill>
        <p:spPr>
          <a:xfrm>
            <a:off x="9795685" y="2769777"/>
            <a:ext cx="7909077" cy="2691821"/>
          </a:xfrm>
          <a:prstGeom prst="rect">
            <a:avLst/>
          </a:prstGeom>
          <a:ln w="12700">
            <a:miter lim="400000"/>
          </a:ln>
        </p:spPr>
      </p:pic>
      <p:pic>
        <p:nvPicPr>
          <p:cNvPr id="235" name="Google Shape;345;p29" descr="Google Shape;345;p29"/>
          <p:cNvPicPr>
            <a:picLocks noChangeAspect="1"/>
          </p:cNvPicPr>
          <p:nvPr/>
        </p:nvPicPr>
        <p:blipFill>
          <a:blip r:embed="rId4">
            <a:extLst/>
          </a:blip>
          <a:stretch>
            <a:fillRect/>
          </a:stretch>
        </p:blipFill>
        <p:spPr>
          <a:xfrm rot="10800000">
            <a:off x="2846360" y="2491352"/>
            <a:ext cx="3378258" cy="61348"/>
          </a:xfrm>
          <a:prstGeom prst="rect">
            <a:avLst/>
          </a:prstGeom>
          <a:ln w="12700">
            <a:miter lim="400000"/>
          </a:ln>
        </p:spPr>
      </p:pic>
      <p:sp>
        <p:nvSpPr>
          <p:cNvPr id="236" name="Google Shape;346;p29"/>
          <p:cNvSpPr txBox="1"/>
          <p:nvPr/>
        </p:nvSpPr>
        <p:spPr>
          <a:xfrm>
            <a:off x="2499918" y="1943100"/>
            <a:ext cx="4071142" cy="54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선호하는 쇼핑몰</a:t>
            </a:r>
          </a:p>
        </p:txBody>
      </p:sp>
      <p:pic>
        <p:nvPicPr>
          <p:cNvPr id="237" name="Google Shape;347;p29" descr="Google Shape;347;p29"/>
          <p:cNvPicPr>
            <a:picLocks noChangeAspect="1"/>
          </p:cNvPicPr>
          <p:nvPr/>
        </p:nvPicPr>
        <p:blipFill>
          <a:blip r:embed="rId5">
            <a:extLst/>
          </a:blip>
          <a:stretch>
            <a:fillRect/>
          </a:stretch>
        </p:blipFill>
        <p:spPr>
          <a:xfrm rot="10800000">
            <a:off x="12161725" y="2491352"/>
            <a:ext cx="3177000" cy="61348"/>
          </a:xfrm>
          <a:prstGeom prst="rect">
            <a:avLst/>
          </a:prstGeom>
          <a:ln w="12700">
            <a:miter lim="400000"/>
          </a:ln>
        </p:spPr>
      </p:pic>
      <p:sp>
        <p:nvSpPr>
          <p:cNvPr id="238" name="Google Shape;348;p29"/>
          <p:cNvSpPr txBox="1"/>
          <p:nvPr/>
        </p:nvSpPr>
        <p:spPr>
          <a:xfrm>
            <a:off x="12095618" y="1943100"/>
            <a:ext cx="3421833" cy="54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선호하는 이유</a:t>
            </a:r>
          </a:p>
        </p:txBody>
      </p:sp>
      <p:pic>
        <p:nvPicPr>
          <p:cNvPr id="239" name="Google Shape;349;p29" descr="Google Shape;349;p29"/>
          <p:cNvPicPr>
            <a:picLocks noChangeAspect="1"/>
          </p:cNvPicPr>
          <p:nvPr/>
        </p:nvPicPr>
        <p:blipFill>
          <a:blip r:embed="rId6">
            <a:extLst/>
          </a:blip>
          <a:stretch>
            <a:fillRect/>
          </a:stretch>
        </p:blipFill>
        <p:spPr>
          <a:xfrm>
            <a:off x="5098472" y="6488726"/>
            <a:ext cx="8088770" cy="3174033"/>
          </a:xfrm>
          <a:prstGeom prst="rect">
            <a:avLst/>
          </a:prstGeom>
          <a:ln w="12700">
            <a:miter lim="400000"/>
          </a:ln>
        </p:spPr>
      </p:pic>
      <p:sp>
        <p:nvSpPr>
          <p:cNvPr id="240" name="Google Shape;350;p29"/>
          <p:cNvSpPr txBox="1"/>
          <p:nvPr/>
        </p:nvSpPr>
        <p:spPr>
          <a:xfrm>
            <a:off x="5760724" y="5716165"/>
            <a:ext cx="6916619"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D94925"/>
                </a:solidFill>
              </a:defRPr>
            </a:lvl1pPr>
          </a:lstStyle>
          <a:p>
            <a:r>
              <a:t>쇼핑몰을 선호하지 않는 이유</a:t>
            </a:r>
          </a:p>
        </p:txBody>
      </p:sp>
      <p:pic>
        <p:nvPicPr>
          <p:cNvPr id="241" name="Google Shape;351;p29" descr="Google Shape;351;p29"/>
          <p:cNvPicPr>
            <a:picLocks noChangeAspect="1"/>
          </p:cNvPicPr>
          <p:nvPr/>
        </p:nvPicPr>
        <p:blipFill>
          <a:blip r:embed="rId7">
            <a:extLst/>
          </a:blip>
          <a:stretch>
            <a:fillRect/>
          </a:stretch>
        </p:blipFill>
        <p:spPr>
          <a:xfrm rot="10800000">
            <a:off x="6019800" y="6225151"/>
            <a:ext cx="6296496" cy="61349"/>
          </a:xfrm>
          <a:prstGeom prst="rect">
            <a:avLst/>
          </a:prstGeom>
          <a:ln w="12700">
            <a:miter lim="400000"/>
          </a:ln>
        </p:spPr>
      </p:pic>
      <p:sp>
        <p:nvSpPr>
          <p:cNvPr id="242" name="Google Shape;352;p29"/>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17</a:t>
            </a:fld>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357;p30" descr="Google Shape;357;p30"/>
          <p:cNvPicPr>
            <a:picLocks noChangeAspect="1"/>
          </p:cNvPicPr>
          <p:nvPr/>
        </p:nvPicPr>
        <p:blipFill>
          <a:blip r:embed="rId2">
            <a:extLst/>
          </a:blip>
          <a:stretch>
            <a:fillRect/>
          </a:stretch>
        </p:blipFill>
        <p:spPr>
          <a:xfrm>
            <a:off x="1390475" y="3067107"/>
            <a:ext cx="7749653" cy="2547891"/>
          </a:xfrm>
          <a:prstGeom prst="rect">
            <a:avLst/>
          </a:prstGeom>
          <a:ln w="12700">
            <a:miter lim="400000"/>
          </a:ln>
        </p:spPr>
      </p:pic>
      <p:pic>
        <p:nvPicPr>
          <p:cNvPr id="245" name="Google Shape;358;p30" descr="Google Shape;358;p30"/>
          <p:cNvPicPr>
            <a:picLocks noChangeAspect="1"/>
          </p:cNvPicPr>
          <p:nvPr/>
        </p:nvPicPr>
        <p:blipFill>
          <a:blip r:embed="rId3">
            <a:extLst/>
          </a:blip>
          <a:stretch>
            <a:fillRect/>
          </a:stretch>
        </p:blipFill>
        <p:spPr>
          <a:xfrm>
            <a:off x="1361725" y="7097124"/>
            <a:ext cx="7317521" cy="2523917"/>
          </a:xfrm>
          <a:prstGeom prst="rect">
            <a:avLst/>
          </a:prstGeom>
          <a:ln w="12700">
            <a:miter lim="400000"/>
          </a:ln>
        </p:spPr>
      </p:pic>
      <p:sp>
        <p:nvSpPr>
          <p:cNvPr id="246" name="Google Shape;359;p30"/>
          <p:cNvSpPr txBox="1"/>
          <p:nvPr/>
        </p:nvSpPr>
        <p:spPr>
          <a:xfrm>
            <a:off x="437639" y="2247900"/>
            <a:ext cx="9165693" cy="54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1년 이내 구매한 가구</a:t>
            </a:r>
          </a:p>
        </p:txBody>
      </p:sp>
      <p:pic>
        <p:nvPicPr>
          <p:cNvPr id="247" name="Google Shape;360;p30" descr="Google Shape;360;p30"/>
          <p:cNvPicPr>
            <a:picLocks noChangeAspect="1"/>
          </p:cNvPicPr>
          <p:nvPr/>
        </p:nvPicPr>
        <p:blipFill>
          <a:blip r:embed="rId4">
            <a:extLst/>
          </a:blip>
          <a:stretch>
            <a:fillRect/>
          </a:stretch>
        </p:blipFill>
        <p:spPr>
          <a:xfrm rot="10800000">
            <a:off x="2726970" y="2770465"/>
            <a:ext cx="4657683" cy="61349"/>
          </a:xfrm>
          <a:prstGeom prst="rect">
            <a:avLst/>
          </a:prstGeom>
          <a:ln w="12700">
            <a:miter lim="400000"/>
          </a:ln>
        </p:spPr>
      </p:pic>
      <p:sp>
        <p:nvSpPr>
          <p:cNvPr id="248" name="Google Shape;361;p30"/>
          <p:cNvSpPr txBox="1"/>
          <p:nvPr/>
        </p:nvSpPr>
        <p:spPr>
          <a:xfrm>
            <a:off x="437639" y="6305927"/>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1년 이내 구매 예정 가구</a:t>
            </a:r>
          </a:p>
        </p:txBody>
      </p:sp>
      <p:pic>
        <p:nvPicPr>
          <p:cNvPr id="249" name="Google Shape;362;p30" descr="Google Shape;362;p30"/>
          <p:cNvPicPr>
            <a:picLocks noChangeAspect="1"/>
          </p:cNvPicPr>
          <p:nvPr/>
        </p:nvPicPr>
        <p:blipFill>
          <a:blip r:embed="rId5">
            <a:extLst/>
          </a:blip>
          <a:stretch>
            <a:fillRect/>
          </a:stretch>
        </p:blipFill>
        <p:spPr>
          <a:xfrm rot="10800000">
            <a:off x="2382390" y="6828491"/>
            <a:ext cx="5304583" cy="61349"/>
          </a:xfrm>
          <a:prstGeom prst="rect">
            <a:avLst/>
          </a:prstGeom>
          <a:ln w="12700">
            <a:miter lim="400000"/>
          </a:ln>
        </p:spPr>
      </p:pic>
      <p:sp>
        <p:nvSpPr>
          <p:cNvPr id="250" name="Google Shape;363;p30"/>
          <p:cNvSpPr txBox="1"/>
          <p:nvPr/>
        </p:nvSpPr>
        <p:spPr>
          <a:xfrm>
            <a:off x="8953699" y="3940781"/>
            <a:ext cx="9288576"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가구 쇼핑몰에 바라는 기능</a:t>
            </a:r>
          </a:p>
        </p:txBody>
      </p:sp>
      <p:pic>
        <p:nvPicPr>
          <p:cNvPr id="251" name="Google Shape;364;p30" descr="Google Shape;364;p30"/>
          <p:cNvPicPr>
            <a:picLocks noChangeAspect="1"/>
          </p:cNvPicPr>
          <p:nvPr/>
        </p:nvPicPr>
        <p:blipFill>
          <a:blip r:embed="rId6">
            <a:extLst/>
          </a:blip>
          <a:stretch>
            <a:fillRect/>
          </a:stretch>
        </p:blipFill>
        <p:spPr>
          <a:xfrm rot="10800000">
            <a:off x="10701310" y="4550576"/>
            <a:ext cx="5793352" cy="61349"/>
          </a:xfrm>
          <a:prstGeom prst="rect">
            <a:avLst/>
          </a:prstGeom>
          <a:ln w="12700">
            <a:miter lim="400000"/>
          </a:ln>
        </p:spPr>
      </p:pic>
      <p:sp>
        <p:nvSpPr>
          <p:cNvPr id="252" name="Google Shape;365;p30"/>
          <p:cNvSpPr txBox="1"/>
          <p:nvPr/>
        </p:nvSpPr>
        <p:spPr>
          <a:xfrm>
            <a:off x="10747035" y="5194463"/>
            <a:ext cx="4874461" cy="2262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marL="342900" indent="-342900">
              <a:buClr>
                <a:srgbClr val="656565"/>
              </a:buClr>
              <a:buSzPts val="2400"/>
              <a:buFont typeface="Arial"/>
              <a:buChar char="•"/>
              <a:defRPr sz="2400">
                <a:solidFill>
                  <a:srgbClr val="656565"/>
                </a:solidFill>
              </a:defRPr>
            </a:pPr>
            <a:r>
              <a:t>제품 비교함</a:t>
            </a:r>
          </a:p>
          <a:p>
            <a:pPr marL="342900" indent="-342900">
              <a:buClr>
                <a:srgbClr val="656565"/>
              </a:buClr>
              <a:buSzPts val="2400"/>
              <a:buFont typeface="Arial"/>
              <a:buChar char="•"/>
              <a:defRPr sz="2400">
                <a:solidFill>
                  <a:srgbClr val="656565"/>
                </a:solidFill>
              </a:defRPr>
            </a:pPr>
            <a:r>
              <a:t>3D 쇼룸</a:t>
            </a:r>
          </a:p>
          <a:p>
            <a:pPr marL="342900" indent="-342900">
              <a:buClr>
                <a:srgbClr val="656565"/>
              </a:buClr>
              <a:buSzPts val="2400"/>
              <a:buFont typeface="Arial"/>
              <a:buChar char="•"/>
              <a:defRPr sz="2400">
                <a:solidFill>
                  <a:srgbClr val="656565"/>
                </a:solidFill>
              </a:defRPr>
            </a:pPr>
            <a:r>
              <a:t>실제 사이즈 실측 기능</a:t>
            </a:r>
          </a:p>
          <a:p>
            <a:pPr marL="342900" indent="-342900">
              <a:buClr>
                <a:srgbClr val="656565"/>
              </a:buClr>
              <a:buSzPts val="2400"/>
              <a:buFont typeface="Arial"/>
              <a:buChar char="•"/>
              <a:defRPr sz="2400">
                <a:solidFill>
                  <a:srgbClr val="656565"/>
                </a:solidFill>
              </a:defRPr>
            </a:pPr>
            <a:r>
              <a:t>색상 별 가구 모아보기</a:t>
            </a:r>
          </a:p>
          <a:p>
            <a:pPr marL="342900" indent="-342900">
              <a:buClr>
                <a:srgbClr val="656565"/>
              </a:buClr>
              <a:buSzPts val="2400"/>
              <a:buFont typeface="Arial"/>
              <a:buChar char="•"/>
              <a:defRPr sz="2400">
                <a:solidFill>
                  <a:srgbClr val="656565"/>
                </a:solidFill>
              </a:defRPr>
            </a:pPr>
            <a:r>
              <a:t>시연 동영상</a:t>
            </a:r>
          </a:p>
        </p:txBody>
      </p:sp>
      <p:sp>
        <p:nvSpPr>
          <p:cNvPr id="253" name="Google Shape;366;p30"/>
          <p:cNvSpPr txBox="1"/>
          <p:nvPr/>
        </p:nvSpPr>
        <p:spPr>
          <a:xfrm>
            <a:off x="7026123" y="911150"/>
            <a:ext cx="423346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온라인 설문조사</a:t>
            </a:r>
          </a:p>
        </p:txBody>
      </p:sp>
      <p:sp>
        <p:nvSpPr>
          <p:cNvPr id="254" name="Google Shape;367;p30"/>
          <p:cNvSpPr txBox="1"/>
          <p:nvPr/>
        </p:nvSpPr>
        <p:spPr>
          <a:xfrm>
            <a:off x="7979767" y="1491713"/>
            <a:ext cx="2326180"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설문조사 결과</a:t>
            </a:r>
          </a:p>
        </p:txBody>
      </p:sp>
      <p:sp>
        <p:nvSpPr>
          <p:cNvPr id="255" name="Google Shape;368;p30"/>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18</a:t>
            </a:fld>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57" name="Google Shape;373;p31" descr="Google Shape;373;p31"/>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258" name="Google Shape;374;p31"/>
          <p:cNvSpPr txBox="1"/>
          <p:nvPr/>
        </p:nvSpPr>
        <p:spPr>
          <a:xfrm>
            <a:off x="1716687" y="4085580"/>
            <a:ext cx="12255050" cy="109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500"/>
            </a:lvl1pPr>
          </a:lstStyle>
          <a:p>
            <a:r>
              <a:t>“사용자 시나리오”</a:t>
            </a:r>
          </a:p>
        </p:txBody>
      </p:sp>
      <p:pic>
        <p:nvPicPr>
          <p:cNvPr id="259" name="Google Shape;375;p31" descr="Google Shape;375;p31"/>
          <p:cNvPicPr>
            <a:picLocks noChangeAspect="1"/>
          </p:cNvPicPr>
          <p:nvPr/>
        </p:nvPicPr>
        <p:blipFill>
          <a:blip r:embed="rId3">
            <a:extLst/>
          </a:blip>
          <a:stretch>
            <a:fillRect/>
          </a:stretch>
        </p:blipFill>
        <p:spPr>
          <a:xfrm rot="10800000">
            <a:off x="2204364" y="5193301"/>
            <a:ext cx="5620933" cy="93328"/>
          </a:xfrm>
          <a:prstGeom prst="rect">
            <a:avLst/>
          </a:prstGeom>
          <a:ln w="12700">
            <a:miter lim="400000"/>
          </a:ln>
        </p:spPr>
      </p:pic>
      <p:sp>
        <p:nvSpPr>
          <p:cNvPr id="260" name="Google Shape;376;p31"/>
          <p:cNvSpPr txBox="1"/>
          <p:nvPr/>
        </p:nvSpPr>
        <p:spPr>
          <a:xfrm>
            <a:off x="3418556" y="5407714"/>
            <a:ext cx="4329163" cy="65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r">
              <a:defRPr sz="3600"/>
            </a:lvl1pPr>
          </a:lstStyle>
          <a:p>
            <a:r>
              <a:t>페르소나 작성</a:t>
            </a:r>
          </a:p>
        </p:txBody>
      </p:sp>
      <p:sp>
        <p:nvSpPr>
          <p:cNvPr id="261" name="Google Shape;377;p31"/>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Google Shape;93;p14"/>
          <p:cNvGraphicFramePr/>
          <p:nvPr>
            <p:extLst>
              <p:ext uri="{D42A27DB-BD31-4B8C-83A1-F6EECF244321}">
                <p14:modId xmlns:p14="http://schemas.microsoft.com/office/powerpoint/2010/main" val="186658157"/>
              </p:ext>
            </p:extLst>
          </p:nvPr>
        </p:nvGraphicFramePr>
        <p:xfrm>
          <a:off x="838200" y="1593672"/>
          <a:ext cx="16585348" cy="6969000"/>
        </p:xfrm>
        <a:graphic>
          <a:graphicData uri="http://schemas.openxmlformats.org/drawingml/2006/table">
            <a:tbl>
              <a:tblPr firstRow="1" bandRow="1">
                <a:tableStyleId>{4C3C2611-4C71-4FC5-86AE-919BDF0F9419}</a:tableStyleId>
              </a:tblPr>
              <a:tblGrid>
                <a:gridCol w="7925975">
                  <a:extLst>
                    <a:ext uri="{9D8B030D-6E8A-4147-A177-3AD203B41FA5}">
                      <a16:colId xmlns:a16="http://schemas.microsoft.com/office/drawing/2014/main" val="20000"/>
                    </a:ext>
                  </a:extLst>
                </a:gridCol>
                <a:gridCol w="1814224">
                  <a:extLst>
                    <a:ext uri="{9D8B030D-6E8A-4147-A177-3AD203B41FA5}">
                      <a16:colId xmlns:a16="http://schemas.microsoft.com/office/drawing/2014/main" val="20001"/>
                    </a:ext>
                  </a:extLst>
                </a:gridCol>
                <a:gridCol w="3847174">
                  <a:extLst>
                    <a:ext uri="{9D8B030D-6E8A-4147-A177-3AD203B41FA5}">
                      <a16:colId xmlns:a16="http://schemas.microsoft.com/office/drawing/2014/main" val="20002"/>
                    </a:ext>
                  </a:extLst>
                </a:gridCol>
                <a:gridCol w="2997975">
                  <a:extLst>
                    <a:ext uri="{9D8B030D-6E8A-4147-A177-3AD203B41FA5}">
                      <a16:colId xmlns:a16="http://schemas.microsoft.com/office/drawing/2014/main" val="20003"/>
                    </a:ext>
                  </a:extLst>
                </a:gridCol>
              </a:tblGrid>
              <a:tr h="0">
                <a:tc>
                  <a:txBody>
                    <a:bodyPr/>
                    <a:lstStyle/>
                    <a:p>
                      <a:pPr algn="ctr">
                        <a:defRPr sz="1800"/>
                      </a:pPr>
                      <a:r>
                        <a:rPr sz="2400" dirty="0" err="1">
                          <a:solidFill>
                            <a:srgbClr val="656565"/>
                          </a:solidFill>
                          <a:sym typeface="Arial"/>
                        </a:rPr>
                        <a:t>주제</a:t>
                      </a:r>
                      <a:r>
                        <a:rPr sz="2400" dirty="0">
                          <a:solidFill>
                            <a:srgbClr val="656565"/>
                          </a:solidFill>
                          <a:sym typeface="Arial"/>
                        </a:rPr>
                        <a:t> </a:t>
                      </a:r>
                      <a:r>
                        <a:rPr sz="2400" dirty="0" err="1">
                          <a:solidFill>
                            <a:srgbClr val="656565"/>
                          </a:solidFill>
                          <a:sym typeface="Arial"/>
                        </a:rPr>
                        <a:t>선정</a:t>
                      </a:r>
                      <a:r>
                        <a:rPr sz="2400" dirty="0">
                          <a:solidFill>
                            <a:srgbClr val="656565"/>
                          </a:solidFill>
                          <a:sym typeface="Arial"/>
                        </a:rPr>
                        <a:t> </a:t>
                      </a:r>
                      <a:r>
                        <a:rPr sz="2400" dirty="0" err="1">
                          <a:solidFill>
                            <a:srgbClr val="656565"/>
                          </a:solidFill>
                          <a:sym typeface="Arial"/>
                        </a:rPr>
                        <a:t>이유</a:t>
                      </a:r>
                      <a:endParaRPr sz="2400" dirty="0">
                        <a:solidFill>
                          <a:srgbClr val="656565"/>
                        </a:solidFill>
                        <a:sym typeface="Arial"/>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FFFFFF"/>
                    </a:solidFill>
                  </a:tcPr>
                </a:tc>
                <a:tc>
                  <a:txBody>
                    <a:bodyPr/>
                    <a:lstStyle/>
                    <a:p>
                      <a:pPr algn="ctr">
                        <a:defRPr sz="2400" b="1">
                          <a:solidFill>
                            <a:srgbClr val="656565"/>
                          </a:solidFill>
                          <a:sym typeface="Arial"/>
                        </a:defRPr>
                      </a:pPr>
                      <a:endParaRPr dirty="0"/>
                    </a:p>
                  </a:txBody>
                  <a:tcPr marL="61775" marR="61775" marT="61775" marB="61775"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FFFFFF"/>
                    </a:solidFill>
                  </a:tcPr>
                </a:tc>
                <a:tc>
                  <a:txBody>
                    <a:bodyPr/>
                    <a:lstStyle/>
                    <a:p>
                      <a:pPr algn="ctr">
                        <a:defRPr sz="2400" b="1">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FFFFFF"/>
                    </a:solidFill>
                  </a:tcPr>
                </a:tc>
                <a:tc>
                  <a:txBody>
                    <a:bodyPr/>
                    <a:lstStyle/>
                    <a:p>
                      <a:pPr algn="ctr">
                        <a:defRPr sz="1800"/>
                      </a:pPr>
                      <a:r>
                        <a:rPr sz="2400">
                          <a:solidFill>
                            <a:srgbClr val="656565"/>
                          </a:solidFill>
                          <a:sym typeface="Arial"/>
                        </a:rPr>
                        <a:t>p.03</a:t>
                      </a:r>
                    </a:p>
                  </a:txBody>
                  <a:tcPr marL="61775" marR="61775" marT="61775" marB="61775"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FFFFFF"/>
                    </a:solidFill>
                  </a:tcPr>
                </a:tc>
                <a:extLst>
                  <a:ext uri="{0D108BD9-81ED-4DB2-BD59-A6C34878D82A}">
                    <a16:rowId xmlns:a16="http://schemas.microsoft.com/office/drawing/2014/main" val="10000"/>
                  </a:ext>
                </a:extLst>
              </a:tr>
              <a:tr h="0">
                <a:tc>
                  <a:txBody>
                    <a:bodyPr/>
                    <a:lstStyle/>
                    <a:p>
                      <a:pPr algn="ctr">
                        <a:defRPr sz="1800"/>
                      </a:pPr>
                      <a:r>
                        <a:rPr sz="2400">
                          <a:solidFill>
                            <a:srgbClr val="656565"/>
                          </a:solidFill>
                          <a:sym typeface="Arial"/>
                        </a:rPr>
                        <a:t>경쟁업체 조사</a:t>
                      </a:r>
                    </a:p>
                  </a:txBody>
                  <a:tcPr marL="61775" marR="61775" marT="61775" marB="61775"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F4F4F4"/>
                    </a:solidFill>
                  </a:tcPr>
                </a:tc>
                <a:tc>
                  <a:txBody>
                    <a:bodyPr/>
                    <a:lstStyle/>
                    <a:p>
                      <a:pPr algn="ctr">
                        <a:defRPr sz="1800"/>
                      </a:pPr>
                      <a:r>
                        <a:rPr sz="2400">
                          <a:solidFill>
                            <a:srgbClr val="656565"/>
                          </a:solidFill>
                          <a:sym typeface="Arial"/>
                        </a:rPr>
                        <a:t>p.05</a:t>
                      </a:r>
                    </a:p>
                  </a:txBody>
                  <a:tcPr marL="61775" marR="61775" marT="61775" marB="61775"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F4F4F4"/>
                    </a:solidFill>
                  </a:tcPr>
                </a:tc>
                <a:extLst>
                  <a:ext uri="{0D108BD9-81ED-4DB2-BD59-A6C34878D82A}">
                    <a16:rowId xmlns:a16="http://schemas.microsoft.com/office/drawing/2014/main" val="10001"/>
                  </a:ext>
                </a:extLst>
              </a:tr>
              <a:tr h="0">
                <a:tc>
                  <a:txBody>
                    <a:bodyPr/>
                    <a:lstStyle/>
                    <a:p>
                      <a:pPr algn="ctr">
                        <a:defRPr sz="1800"/>
                      </a:pPr>
                      <a:r>
                        <a:rPr sz="2400">
                          <a:solidFill>
                            <a:srgbClr val="656565"/>
                          </a:solidFill>
                          <a:sym typeface="Arial"/>
                        </a:rPr>
                        <a:t>온라인 설문조사</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defRPr sz="1800"/>
                      </a:pPr>
                      <a:r>
                        <a:rPr sz="2400">
                          <a:solidFill>
                            <a:srgbClr val="656565"/>
                          </a:solidFill>
                          <a:sym typeface="Arial"/>
                        </a:rPr>
                        <a:t>p.15</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tcPr>
                </a:tc>
                <a:extLst>
                  <a:ext uri="{0D108BD9-81ED-4DB2-BD59-A6C34878D82A}">
                    <a16:rowId xmlns:a16="http://schemas.microsoft.com/office/drawing/2014/main" val="10002"/>
                  </a:ext>
                </a:extLst>
              </a:tr>
              <a:tr h="0">
                <a:tc>
                  <a:txBody>
                    <a:bodyPr/>
                    <a:lstStyle/>
                    <a:p>
                      <a:pPr algn="ctr">
                        <a:defRPr sz="1800"/>
                      </a:pPr>
                      <a:r>
                        <a:rPr sz="2400">
                          <a:solidFill>
                            <a:srgbClr val="656565"/>
                          </a:solidFill>
                          <a:sym typeface="Arial"/>
                        </a:rPr>
                        <a:t>페르소나 작성</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1800"/>
                      </a:pPr>
                      <a:r>
                        <a:rPr sz="2400">
                          <a:solidFill>
                            <a:srgbClr val="656565"/>
                          </a:solidFill>
                          <a:sym typeface="Arial"/>
                        </a:rPr>
                        <a:t>p.19</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extLst>
                  <a:ext uri="{0D108BD9-81ED-4DB2-BD59-A6C34878D82A}">
                    <a16:rowId xmlns:a16="http://schemas.microsoft.com/office/drawing/2014/main" val="10003"/>
                  </a:ext>
                </a:extLst>
              </a:tr>
              <a:tr h="0">
                <a:tc>
                  <a:txBody>
                    <a:bodyPr/>
                    <a:lstStyle/>
                    <a:p>
                      <a:pPr algn="ctr">
                        <a:defRPr sz="1800"/>
                      </a:pPr>
                      <a:r>
                        <a:rPr sz="2400">
                          <a:solidFill>
                            <a:srgbClr val="656565"/>
                          </a:solidFill>
                          <a:sym typeface="Arial"/>
                        </a:rPr>
                        <a:t>정보구조도 및 네비게이션</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defRPr sz="1800"/>
                      </a:pPr>
                      <a:r>
                        <a:rPr sz="2400">
                          <a:solidFill>
                            <a:srgbClr val="656565"/>
                          </a:solidFill>
                          <a:sym typeface="Arial"/>
                        </a:rPr>
                        <a:t>p.22</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tcPr>
                </a:tc>
                <a:extLst>
                  <a:ext uri="{0D108BD9-81ED-4DB2-BD59-A6C34878D82A}">
                    <a16:rowId xmlns:a16="http://schemas.microsoft.com/office/drawing/2014/main" val="10004"/>
                  </a:ext>
                </a:extLst>
              </a:tr>
              <a:tr h="0">
                <a:tc>
                  <a:txBody>
                    <a:bodyPr/>
                    <a:lstStyle/>
                    <a:p>
                      <a:pPr algn="ctr">
                        <a:defRPr sz="1800"/>
                      </a:pPr>
                      <a:r>
                        <a:rPr sz="2400">
                          <a:solidFill>
                            <a:srgbClr val="656565"/>
                          </a:solidFill>
                          <a:sym typeface="Arial"/>
                        </a:rPr>
                        <a:t>주요 서비스 워크 플로우</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1800"/>
                      </a:pPr>
                      <a:r>
                        <a:rPr sz="2400">
                          <a:solidFill>
                            <a:srgbClr val="656565"/>
                          </a:solidFill>
                          <a:sym typeface="Arial"/>
                        </a:rPr>
                        <a:t>p.24</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extLst>
                  <a:ext uri="{0D108BD9-81ED-4DB2-BD59-A6C34878D82A}">
                    <a16:rowId xmlns:a16="http://schemas.microsoft.com/office/drawing/2014/main" val="10005"/>
                  </a:ext>
                </a:extLst>
              </a:tr>
              <a:tr h="319559">
                <a:tc>
                  <a:txBody>
                    <a:bodyPr/>
                    <a:lstStyle/>
                    <a:p>
                      <a:pPr algn="ctr">
                        <a:lnSpc>
                          <a:spcPct val="150000"/>
                        </a:lnSpc>
                        <a:defRPr sz="1800"/>
                      </a:pPr>
                      <a:r>
                        <a:rPr sz="2400">
                          <a:solidFill>
                            <a:srgbClr val="656565"/>
                          </a:solidFill>
                          <a:sym typeface="Arial"/>
                        </a:rPr>
                        <a:t>비주얼 무드보드</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extLst>
                  <a:ext uri="{0D108BD9-81ED-4DB2-BD59-A6C34878D82A}">
                    <a16:rowId xmlns:a16="http://schemas.microsoft.com/office/drawing/2014/main" val="10006"/>
                  </a:ext>
                </a:extLst>
              </a:tr>
              <a:tr h="182071">
                <a:tc>
                  <a:txBody>
                    <a:bodyPr/>
                    <a:lstStyle/>
                    <a:p>
                      <a:pPr algn="ctr">
                        <a:lnSpc>
                          <a:spcPct val="150000"/>
                        </a:lnSpc>
                        <a:defRPr sz="1800"/>
                      </a:pPr>
                      <a:r>
                        <a:rPr sz="2400">
                          <a:solidFill>
                            <a:srgbClr val="656565"/>
                          </a:solidFill>
                          <a:sym typeface="Arial"/>
                        </a:rPr>
                        <a:t>스토리 보드</a:t>
                      </a: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extLst>
                  <a:ext uri="{0D108BD9-81ED-4DB2-BD59-A6C34878D82A}">
                    <a16:rowId xmlns:a16="http://schemas.microsoft.com/office/drawing/2014/main" val="10007"/>
                  </a:ext>
                </a:extLst>
              </a:tr>
              <a:tr h="182071">
                <a:tc>
                  <a:txBody>
                    <a:bodyPr/>
                    <a:lstStyle/>
                    <a:p>
                      <a:pPr algn="ctr">
                        <a:lnSpc>
                          <a:spcPct val="150000"/>
                        </a:lnSpc>
                        <a:defRPr sz="2400">
                          <a:solidFill>
                            <a:srgbClr val="656565"/>
                          </a:solidFill>
                          <a:sym typeface="Arial"/>
                        </a:defRPr>
                      </a:pPr>
                      <a:r>
                        <a:rPr lang="ko-KR" altLang="en-US" dirty="0" smtClean="0"/>
                        <a:t>스타일 가이드</a:t>
                      </a:r>
                      <a:endParaRPr dirty="0"/>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extLst>
                  <a:ext uri="{0D108BD9-81ED-4DB2-BD59-A6C34878D82A}">
                    <a16:rowId xmlns:a16="http://schemas.microsoft.com/office/drawing/2014/main" val="10008"/>
                  </a:ext>
                </a:extLst>
              </a:tr>
              <a:tr h="182071">
                <a:tc>
                  <a:txBody>
                    <a:bodyPr/>
                    <a:lstStyle/>
                    <a:p>
                      <a:pPr algn="ctr">
                        <a:lnSpc>
                          <a:spcPct val="150000"/>
                        </a:lnSpc>
                        <a:defRPr sz="2400">
                          <a:solidFill>
                            <a:srgbClr val="656565"/>
                          </a:solidFill>
                          <a:sym typeface="Arial"/>
                        </a:defRPr>
                      </a:pPr>
                      <a:r>
                        <a:rPr lang="ko-KR" altLang="en-US" dirty="0" err="1" smtClean="0"/>
                        <a:t>메인화면</a:t>
                      </a:r>
                      <a:r>
                        <a:rPr lang="ko-KR" altLang="en-US" dirty="0" smtClean="0"/>
                        <a:t> 디자인</a:t>
                      </a:r>
                      <a:endParaRPr dirty="0"/>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extLst>
                  <a:ext uri="{0D108BD9-81ED-4DB2-BD59-A6C34878D82A}">
                    <a16:rowId xmlns:a16="http://schemas.microsoft.com/office/drawing/2014/main" val="10009"/>
                  </a:ext>
                </a:extLst>
              </a:tr>
              <a:tr h="182071">
                <a:tc>
                  <a:txBody>
                    <a:bodyPr/>
                    <a:lstStyle/>
                    <a:p>
                      <a:pPr algn="ctr">
                        <a:lnSpc>
                          <a:spcPct val="150000"/>
                        </a:lnSpc>
                        <a:defRPr sz="2400">
                          <a:solidFill>
                            <a:srgbClr val="656565"/>
                          </a:solidFill>
                          <a:sym typeface="Arial"/>
                        </a:defRPr>
                      </a:pPr>
                      <a:endParaRPr dirty="0"/>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extLst>
                  <a:ext uri="{0D108BD9-81ED-4DB2-BD59-A6C34878D82A}">
                    <a16:rowId xmlns:a16="http://schemas.microsoft.com/office/drawing/2014/main" val="10010"/>
                  </a:ext>
                </a:extLst>
              </a:tr>
              <a:tr h="182071">
                <a:tc>
                  <a:txBody>
                    <a:bodyPr/>
                    <a:lstStyle/>
                    <a:p>
                      <a:pPr algn="ctr">
                        <a:lnSpc>
                          <a:spcPct val="150000"/>
                        </a:lnSpc>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tc>
                  <a:txBody>
                    <a:bodyPr/>
                    <a:lstStyle/>
                    <a:p>
                      <a:pPr algn="ctr">
                        <a:defRPr sz="2400">
                          <a:solidFill>
                            <a:srgbClr val="656565"/>
                          </a:solidFill>
                          <a:sym typeface="Arial"/>
                        </a:defRPr>
                      </a:pPr>
                      <a:endParaRPr dirty="0"/>
                    </a:p>
                  </a:txBody>
                  <a:tcPr marL="61775" marR="61775" marT="61775" marB="61775"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4F4F4"/>
                    </a:solidFill>
                  </a:tcPr>
                </a:tc>
                <a:extLst>
                  <a:ext uri="{0D108BD9-81ED-4DB2-BD59-A6C34878D82A}">
                    <a16:rowId xmlns:a16="http://schemas.microsoft.com/office/drawing/2014/main" val="10011"/>
                  </a:ext>
                </a:extLst>
              </a:tr>
            </a:tbl>
          </a:graphicData>
        </a:graphic>
      </p:graphicFrame>
      <p:sp>
        <p:nvSpPr>
          <p:cNvPr id="29" name="Google Shape;94;p14"/>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rPr dirty="0" err="1"/>
              <a:t>목차</a:t>
            </a:r>
            <a:r>
              <a:rPr dirty="0"/>
              <a:t> </a:t>
            </a:r>
            <a:r>
              <a:rPr dirty="0" err="1"/>
              <a:t>소개</a:t>
            </a:r>
            <a:endParaRPr dirty="0"/>
          </a:p>
        </p:txBody>
      </p:sp>
      <p:sp>
        <p:nvSpPr>
          <p:cNvPr id="30" name="Google Shape;95;p14"/>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2</a:t>
            </a:fld>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Google Shape;382;p32" descr="Google Shape;382;p32"/>
          <p:cNvPicPr>
            <a:picLocks noChangeAspect="1"/>
          </p:cNvPicPr>
          <p:nvPr/>
        </p:nvPicPr>
        <p:blipFill>
          <a:blip r:embed="rId2">
            <a:extLst/>
          </a:blip>
          <a:stretch>
            <a:fillRect/>
          </a:stretch>
        </p:blipFill>
        <p:spPr>
          <a:xfrm>
            <a:off x="4175924" y="5969334"/>
            <a:ext cx="6525526" cy="3468790"/>
          </a:xfrm>
          <a:prstGeom prst="rect">
            <a:avLst/>
          </a:prstGeom>
          <a:ln w="12700">
            <a:miter lim="400000"/>
          </a:ln>
        </p:spPr>
      </p:pic>
      <p:pic>
        <p:nvPicPr>
          <p:cNvPr id="264" name="Google Shape;383;p32" descr="Google Shape;383;p32"/>
          <p:cNvPicPr>
            <a:picLocks noChangeAspect="1"/>
          </p:cNvPicPr>
          <p:nvPr/>
        </p:nvPicPr>
        <p:blipFill>
          <a:blip r:embed="rId2">
            <a:extLst/>
          </a:blip>
          <a:stretch>
            <a:fillRect/>
          </a:stretch>
        </p:blipFill>
        <p:spPr>
          <a:xfrm>
            <a:off x="4175924" y="2100857"/>
            <a:ext cx="6525526" cy="3468790"/>
          </a:xfrm>
          <a:prstGeom prst="rect">
            <a:avLst/>
          </a:prstGeom>
          <a:ln w="12700">
            <a:miter lim="400000"/>
          </a:ln>
        </p:spPr>
      </p:pic>
      <p:sp>
        <p:nvSpPr>
          <p:cNvPr id="265" name="Google Shape;384;p32"/>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사용자 시나리오</a:t>
            </a:r>
          </a:p>
        </p:txBody>
      </p:sp>
      <p:sp>
        <p:nvSpPr>
          <p:cNvPr id="266" name="Google Shape;385;p32"/>
          <p:cNvSpPr txBox="1"/>
          <p:nvPr/>
        </p:nvSpPr>
        <p:spPr>
          <a:xfrm>
            <a:off x="4560011" y="1491729"/>
            <a:ext cx="9165651" cy="370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페르소나 설정 - 윤희정 - 가구 쇼핑몰 이용하기</a:t>
            </a:r>
          </a:p>
        </p:txBody>
      </p:sp>
      <p:pic>
        <p:nvPicPr>
          <p:cNvPr id="267" name="Google Shape;386;p32" descr="Google Shape;386;p32"/>
          <p:cNvPicPr>
            <a:picLocks noChangeAspect="1"/>
          </p:cNvPicPr>
          <p:nvPr/>
        </p:nvPicPr>
        <p:blipFill>
          <a:blip r:embed="rId3">
            <a:extLst/>
          </a:blip>
          <a:stretch>
            <a:fillRect/>
          </a:stretch>
        </p:blipFill>
        <p:spPr>
          <a:xfrm>
            <a:off x="429228" y="2863021"/>
            <a:ext cx="3016721" cy="3016721"/>
          </a:xfrm>
          <a:prstGeom prst="rect">
            <a:avLst/>
          </a:prstGeom>
          <a:ln w="12700">
            <a:miter lim="400000"/>
          </a:ln>
        </p:spPr>
      </p:pic>
      <p:sp>
        <p:nvSpPr>
          <p:cNvPr id="268" name="Google Shape;387;p32"/>
          <p:cNvSpPr txBox="1"/>
          <p:nvPr/>
        </p:nvSpPr>
        <p:spPr>
          <a:xfrm>
            <a:off x="213093" y="6067912"/>
            <a:ext cx="3449152" cy="13489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2600">
                <a:solidFill>
                  <a:srgbClr val="888888"/>
                </a:solidFill>
              </a:defRPr>
            </a:pPr>
            <a:r>
              <a:t>이름 : 윤희정</a:t>
            </a:r>
          </a:p>
          <a:p>
            <a:pPr algn="ctr">
              <a:defRPr sz="2600">
                <a:solidFill>
                  <a:srgbClr val="888888"/>
                </a:solidFill>
              </a:defRPr>
            </a:pPr>
            <a:r>
              <a:t>직업 : 자영업자</a:t>
            </a:r>
          </a:p>
          <a:p>
            <a:pPr algn="ctr">
              <a:defRPr sz="2600">
                <a:solidFill>
                  <a:srgbClr val="888888"/>
                </a:solidFill>
              </a:defRPr>
            </a:pPr>
            <a:r>
              <a:t>나이 : 27세</a:t>
            </a:r>
          </a:p>
        </p:txBody>
      </p:sp>
      <p:sp>
        <p:nvSpPr>
          <p:cNvPr id="269" name="Google Shape;388;p32"/>
          <p:cNvSpPr txBox="1"/>
          <p:nvPr/>
        </p:nvSpPr>
        <p:spPr>
          <a:xfrm>
            <a:off x="4499159" y="2978516"/>
            <a:ext cx="5797852" cy="2249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700">
                <a:solidFill>
                  <a:srgbClr val="656565"/>
                </a:solidFill>
              </a:defRPr>
            </a:lvl1pPr>
          </a:lstStyle>
          <a:p>
            <a:r>
              <a:t>1년 전 부터 작은 카페를 운영 중이다. 이제까진 부모님과 함께 살았지만 어느정도 기반이 다져진 것 같아 독립을 하기로 결심한다. 한번도 혼자 살아본 적이 없어 어떠한 가구들이 필요한 지 알 수 없어 막막하기만 하다. 뭐든 직접 만져봐야 직성이 풀리는 성격이라 가구단지, 오프라인 가구매장을 들려봤지만 평소 인터넷에서 보던 가격과 차이가 많이 나서 고민이 됐다. 그러던 찰나 지인의 소개로 가구 온라인 쇼핑몰에 관심을 갖게 된다. </a:t>
            </a:r>
          </a:p>
        </p:txBody>
      </p:sp>
      <p:sp>
        <p:nvSpPr>
          <p:cNvPr id="270" name="Google Shape;389;p32"/>
          <p:cNvSpPr txBox="1"/>
          <p:nvPr/>
        </p:nvSpPr>
        <p:spPr>
          <a:xfrm>
            <a:off x="4499150" y="2214228"/>
            <a:ext cx="25209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라이프스타일</a:t>
            </a:r>
          </a:p>
        </p:txBody>
      </p:sp>
      <p:sp>
        <p:nvSpPr>
          <p:cNvPr id="271" name="Google Shape;390;p32"/>
          <p:cNvSpPr txBox="1"/>
          <p:nvPr/>
        </p:nvSpPr>
        <p:spPr>
          <a:xfrm>
            <a:off x="4499150" y="6194192"/>
            <a:ext cx="12867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니즈</a:t>
            </a:r>
          </a:p>
        </p:txBody>
      </p:sp>
      <p:sp>
        <p:nvSpPr>
          <p:cNvPr id="272" name="Google Shape;391;p32"/>
          <p:cNvSpPr txBox="1"/>
          <p:nvPr/>
        </p:nvSpPr>
        <p:spPr>
          <a:xfrm>
            <a:off x="4605057" y="6905463"/>
            <a:ext cx="5667351" cy="2300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marL="342900" indent="-342900">
              <a:buClr>
                <a:srgbClr val="656565"/>
              </a:buClr>
              <a:buSzPts val="1800"/>
              <a:buFont typeface="Arial"/>
              <a:buChar char="•"/>
              <a:defRPr sz="1800">
                <a:solidFill>
                  <a:srgbClr val="656565"/>
                </a:solidFill>
              </a:defRPr>
            </a:pPr>
            <a:r>
              <a:t>최대한 저렴하게 가구를 구매하고 싶다. </a:t>
            </a:r>
          </a:p>
          <a:p>
            <a:pPr marL="342900" indent="-342900">
              <a:spcBef>
                <a:spcPts val="600"/>
              </a:spcBef>
              <a:buClr>
                <a:srgbClr val="656565"/>
              </a:buClr>
              <a:buSzPts val="1800"/>
              <a:buFont typeface="Arial"/>
              <a:buChar char="•"/>
              <a:defRPr sz="1800">
                <a:solidFill>
                  <a:srgbClr val="656565"/>
                </a:solidFill>
              </a:defRPr>
            </a:pPr>
            <a:r>
              <a:t>많은 가구를 구매할 예정이라 구매 금액 별 할인 이벤트가 있었으면 한다. </a:t>
            </a:r>
          </a:p>
          <a:p>
            <a:pPr marL="342900" indent="-342900">
              <a:spcBef>
                <a:spcPts val="600"/>
              </a:spcBef>
              <a:buClr>
                <a:srgbClr val="656565"/>
              </a:buClr>
              <a:buSzPts val="1800"/>
              <a:buFont typeface="Arial"/>
              <a:buChar char="•"/>
              <a:defRPr sz="1800">
                <a:solidFill>
                  <a:srgbClr val="656565"/>
                </a:solidFill>
              </a:defRPr>
            </a:pPr>
            <a:r>
              <a:t>홈 인테리어에 관심이 많아 가구 뿐이 아닌 아기자기한 소품을 구매하는 것을 좋아한다.</a:t>
            </a:r>
          </a:p>
          <a:p>
            <a:pPr marL="342900" indent="-342900">
              <a:spcBef>
                <a:spcPts val="600"/>
              </a:spcBef>
              <a:buClr>
                <a:srgbClr val="656565"/>
              </a:buClr>
              <a:buSzPts val="1800"/>
              <a:buFont typeface="Arial"/>
              <a:buChar char="•"/>
              <a:defRPr sz="1800">
                <a:solidFill>
                  <a:srgbClr val="656565"/>
                </a:solidFill>
              </a:defRPr>
            </a:pPr>
            <a:r>
              <a:t>다른 사람들의 인테리어를 참고하는 것도 좋아한다.</a:t>
            </a:r>
          </a:p>
        </p:txBody>
      </p:sp>
      <p:pic>
        <p:nvPicPr>
          <p:cNvPr id="273" name="Google Shape;392;p32" descr="Google Shape;392;p32"/>
          <p:cNvPicPr>
            <a:picLocks noChangeAspect="1"/>
          </p:cNvPicPr>
          <p:nvPr/>
        </p:nvPicPr>
        <p:blipFill>
          <a:blip r:embed="rId2">
            <a:extLst/>
          </a:blip>
          <a:stretch>
            <a:fillRect/>
          </a:stretch>
        </p:blipFill>
        <p:spPr>
          <a:xfrm>
            <a:off x="11166599" y="2095725"/>
            <a:ext cx="6525526" cy="3468790"/>
          </a:xfrm>
          <a:prstGeom prst="rect">
            <a:avLst/>
          </a:prstGeom>
          <a:ln w="12700">
            <a:miter lim="400000"/>
          </a:ln>
        </p:spPr>
      </p:pic>
      <p:sp>
        <p:nvSpPr>
          <p:cNvPr id="274" name="Google Shape;393;p32"/>
          <p:cNvSpPr txBox="1"/>
          <p:nvPr/>
        </p:nvSpPr>
        <p:spPr>
          <a:xfrm>
            <a:off x="11489825" y="2214228"/>
            <a:ext cx="1963250"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불편사항</a:t>
            </a:r>
          </a:p>
        </p:txBody>
      </p:sp>
      <p:sp>
        <p:nvSpPr>
          <p:cNvPr id="275" name="Google Shape;394;p32"/>
          <p:cNvSpPr txBox="1"/>
          <p:nvPr/>
        </p:nvSpPr>
        <p:spPr>
          <a:xfrm>
            <a:off x="11595731" y="3350362"/>
            <a:ext cx="5667351" cy="1363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marL="342900" indent="-342900">
              <a:spcBef>
                <a:spcPts val="600"/>
              </a:spcBef>
              <a:buClr>
                <a:srgbClr val="656565"/>
              </a:buClr>
              <a:buSzPts val="1800"/>
              <a:buFont typeface="Arial"/>
              <a:buChar char="•"/>
              <a:defRPr sz="1800">
                <a:solidFill>
                  <a:srgbClr val="656565"/>
                </a:solidFill>
              </a:defRPr>
            </a:pPr>
            <a:r>
              <a:t>직접 제품의 사이즈를 실측 할 수가 없어 불편하다.</a:t>
            </a:r>
          </a:p>
          <a:p>
            <a:pPr marL="342900" indent="-342900">
              <a:spcBef>
                <a:spcPts val="600"/>
              </a:spcBef>
              <a:buClr>
                <a:srgbClr val="656565"/>
              </a:buClr>
              <a:buSzPts val="1800"/>
              <a:buFont typeface="Arial"/>
              <a:buChar char="•"/>
              <a:defRPr sz="1800">
                <a:solidFill>
                  <a:srgbClr val="656565"/>
                </a:solidFill>
              </a:defRPr>
            </a:pPr>
            <a:r>
              <a:t>내가 싫어하는 색상의 제품을 보고싶지 않다.</a:t>
            </a:r>
          </a:p>
          <a:p>
            <a:pPr marL="342900" indent="-342900">
              <a:spcBef>
                <a:spcPts val="600"/>
              </a:spcBef>
              <a:buClr>
                <a:srgbClr val="656565"/>
              </a:buClr>
              <a:buSzPts val="1800"/>
              <a:buFont typeface="Arial"/>
              <a:buChar char="•"/>
              <a:defRPr sz="1800">
                <a:solidFill>
                  <a:srgbClr val="656565"/>
                </a:solidFill>
              </a:defRPr>
            </a:pPr>
            <a:r>
              <a:t>너무 많은 컬러를 사용해서 보기 어지럽다.</a:t>
            </a:r>
          </a:p>
        </p:txBody>
      </p:sp>
      <p:pic>
        <p:nvPicPr>
          <p:cNvPr id="276" name="Google Shape;395;p32" descr="Google Shape;395;p32"/>
          <p:cNvPicPr>
            <a:picLocks noChangeAspect="1"/>
          </p:cNvPicPr>
          <p:nvPr/>
        </p:nvPicPr>
        <p:blipFill>
          <a:blip r:embed="rId2">
            <a:extLst/>
          </a:blip>
          <a:stretch>
            <a:fillRect/>
          </a:stretch>
        </p:blipFill>
        <p:spPr>
          <a:xfrm>
            <a:off x="11169399" y="5945030"/>
            <a:ext cx="6525526" cy="3468790"/>
          </a:xfrm>
          <a:prstGeom prst="rect">
            <a:avLst/>
          </a:prstGeom>
          <a:ln w="12700">
            <a:miter lim="400000"/>
          </a:ln>
        </p:spPr>
      </p:pic>
      <p:sp>
        <p:nvSpPr>
          <p:cNvPr id="277" name="Google Shape;396;p32"/>
          <p:cNvSpPr txBox="1"/>
          <p:nvPr/>
        </p:nvSpPr>
        <p:spPr>
          <a:xfrm>
            <a:off x="11492624" y="6194209"/>
            <a:ext cx="18570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대안마련</a:t>
            </a:r>
          </a:p>
        </p:txBody>
      </p:sp>
      <p:sp>
        <p:nvSpPr>
          <p:cNvPr id="278" name="Google Shape;397;p32"/>
          <p:cNvSpPr txBox="1"/>
          <p:nvPr/>
        </p:nvSpPr>
        <p:spPr>
          <a:xfrm>
            <a:off x="11598532" y="7067181"/>
            <a:ext cx="5667351" cy="1937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marL="342900" indent="-342900">
              <a:spcBef>
                <a:spcPts val="600"/>
              </a:spcBef>
              <a:buClr>
                <a:srgbClr val="656565"/>
              </a:buClr>
              <a:buSzPts val="1800"/>
              <a:buFont typeface="Arial"/>
              <a:buChar char="•"/>
              <a:defRPr sz="1800">
                <a:solidFill>
                  <a:srgbClr val="656565"/>
                </a:solidFill>
              </a:defRPr>
            </a:pPr>
            <a:r>
              <a:t>제품의 크기를 가늠할 수 있는 3D 모형도를 추가한다.</a:t>
            </a:r>
          </a:p>
          <a:p>
            <a:pPr marL="342900" indent="-342900">
              <a:spcBef>
                <a:spcPts val="600"/>
              </a:spcBef>
              <a:buClr>
                <a:srgbClr val="656565"/>
              </a:buClr>
              <a:buSzPts val="1800"/>
              <a:buFont typeface="Arial"/>
              <a:buChar char="•"/>
              <a:defRPr sz="1800">
                <a:solidFill>
                  <a:srgbClr val="656565"/>
                </a:solidFill>
              </a:defRPr>
            </a:pPr>
            <a:r>
              <a:t>제품의 색상을 기입해 컬러별로 모아 볼 수 있는 기능을 추가한다.</a:t>
            </a:r>
          </a:p>
          <a:p>
            <a:pPr marL="342900" indent="-342900">
              <a:spcBef>
                <a:spcPts val="600"/>
              </a:spcBef>
              <a:buClr>
                <a:srgbClr val="656565"/>
              </a:buClr>
              <a:buSzPts val="1800"/>
              <a:buFont typeface="Arial"/>
              <a:buChar char="•"/>
              <a:defRPr sz="1800">
                <a:solidFill>
                  <a:srgbClr val="656565"/>
                </a:solidFill>
              </a:defRPr>
            </a:pPr>
            <a:r>
              <a:t>홈페이지를 만들 때 최소한의 컬러를 사용해 깔끔한 스타일로 연출한다.</a:t>
            </a:r>
          </a:p>
        </p:txBody>
      </p:sp>
      <p:sp>
        <p:nvSpPr>
          <p:cNvPr id="279" name="Google Shape;398;p32"/>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20</a:t>
            </a:fld>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Google Shape;403;p33" descr="Google Shape;403;p33"/>
          <p:cNvPicPr>
            <a:picLocks noChangeAspect="1"/>
          </p:cNvPicPr>
          <p:nvPr/>
        </p:nvPicPr>
        <p:blipFill>
          <a:blip r:embed="rId2">
            <a:extLst/>
          </a:blip>
          <a:stretch>
            <a:fillRect/>
          </a:stretch>
        </p:blipFill>
        <p:spPr>
          <a:xfrm>
            <a:off x="429226" y="2846354"/>
            <a:ext cx="3016701" cy="3016665"/>
          </a:xfrm>
          <a:prstGeom prst="rect">
            <a:avLst/>
          </a:prstGeom>
          <a:ln w="12700">
            <a:miter lim="400000"/>
          </a:ln>
        </p:spPr>
      </p:pic>
      <p:pic>
        <p:nvPicPr>
          <p:cNvPr id="282" name="Google Shape;404;p33" descr="Google Shape;404;p33"/>
          <p:cNvPicPr>
            <a:picLocks noChangeAspect="1"/>
          </p:cNvPicPr>
          <p:nvPr/>
        </p:nvPicPr>
        <p:blipFill>
          <a:blip r:embed="rId3">
            <a:extLst/>
          </a:blip>
          <a:stretch>
            <a:fillRect/>
          </a:stretch>
        </p:blipFill>
        <p:spPr>
          <a:xfrm>
            <a:off x="4175924" y="5969334"/>
            <a:ext cx="6525526" cy="3468790"/>
          </a:xfrm>
          <a:prstGeom prst="rect">
            <a:avLst/>
          </a:prstGeom>
          <a:ln w="12700">
            <a:miter lim="400000"/>
          </a:ln>
        </p:spPr>
      </p:pic>
      <p:pic>
        <p:nvPicPr>
          <p:cNvPr id="283" name="Google Shape;405;p33" descr="Google Shape;405;p33"/>
          <p:cNvPicPr>
            <a:picLocks noChangeAspect="1"/>
          </p:cNvPicPr>
          <p:nvPr/>
        </p:nvPicPr>
        <p:blipFill>
          <a:blip r:embed="rId3">
            <a:extLst/>
          </a:blip>
          <a:stretch>
            <a:fillRect/>
          </a:stretch>
        </p:blipFill>
        <p:spPr>
          <a:xfrm>
            <a:off x="4175924" y="2100857"/>
            <a:ext cx="6525526" cy="3468790"/>
          </a:xfrm>
          <a:prstGeom prst="rect">
            <a:avLst/>
          </a:prstGeom>
          <a:ln w="12700">
            <a:miter lim="400000"/>
          </a:ln>
        </p:spPr>
      </p:pic>
      <p:sp>
        <p:nvSpPr>
          <p:cNvPr id="284" name="Google Shape;406;p33"/>
          <p:cNvSpPr txBox="1"/>
          <p:nvPr/>
        </p:nvSpPr>
        <p:spPr>
          <a:xfrm>
            <a:off x="4560011" y="911150"/>
            <a:ext cx="91656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사용자 시나리오</a:t>
            </a:r>
          </a:p>
        </p:txBody>
      </p:sp>
      <p:sp>
        <p:nvSpPr>
          <p:cNvPr id="285" name="Google Shape;407;p33"/>
          <p:cNvSpPr txBox="1"/>
          <p:nvPr/>
        </p:nvSpPr>
        <p:spPr>
          <a:xfrm>
            <a:off x="4560011" y="1491729"/>
            <a:ext cx="9165651" cy="370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페르소나 설정 - 차대욱 - 가구 쇼핑몰 이용하기</a:t>
            </a:r>
          </a:p>
        </p:txBody>
      </p:sp>
      <p:sp>
        <p:nvSpPr>
          <p:cNvPr id="286" name="Google Shape;408;p33"/>
          <p:cNvSpPr txBox="1"/>
          <p:nvPr/>
        </p:nvSpPr>
        <p:spPr>
          <a:xfrm>
            <a:off x="213093" y="6067912"/>
            <a:ext cx="3449152" cy="13489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2600">
                <a:solidFill>
                  <a:srgbClr val="888888"/>
                </a:solidFill>
              </a:defRPr>
            </a:pPr>
            <a:r>
              <a:t>이름 : 차대욱</a:t>
            </a:r>
          </a:p>
          <a:p>
            <a:pPr algn="ctr">
              <a:defRPr sz="2600">
                <a:solidFill>
                  <a:srgbClr val="888888"/>
                </a:solidFill>
              </a:defRPr>
            </a:pPr>
            <a:r>
              <a:t>직업 : 회사원</a:t>
            </a:r>
          </a:p>
          <a:p>
            <a:pPr algn="ctr">
              <a:defRPr sz="2600">
                <a:solidFill>
                  <a:srgbClr val="888888"/>
                </a:solidFill>
              </a:defRPr>
            </a:pPr>
            <a:r>
              <a:t>나이 : 35세</a:t>
            </a:r>
          </a:p>
        </p:txBody>
      </p:sp>
      <p:sp>
        <p:nvSpPr>
          <p:cNvPr id="287" name="Google Shape;409;p33"/>
          <p:cNvSpPr txBox="1"/>
          <p:nvPr/>
        </p:nvSpPr>
        <p:spPr>
          <a:xfrm>
            <a:off x="4499159" y="2978516"/>
            <a:ext cx="5797852" cy="1995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700">
                <a:solidFill>
                  <a:srgbClr val="656565"/>
                </a:solidFill>
              </a:defRPr>
            </a:lvl1pPr>
          </a:lstStyle>
          <a:p>
            <a:r>
              <a:t>서울에서 근무 중이고 혼자 자취 중인 1인 가구이다. 재택 근무가 잦아지고 있어 집에 워크 스페이스를 만들면 좋겠다는 생각을 자주 했는데 얼마 전 친구가 구매한 모션 데스크를 보고 더이상 미룰 수 없다는 생각을 하게 되었다. 평소 새로운 제품이 출시되면 제일 먼저 구매해보는 얼리어답터로 하루라도 빨리 신제품을 구매하고 싶어한다. 그 동안 저축한 돈이 꽤 많지만 저렴하게 구매할 수 있다면 최대한 저렴하게 구매하는 걸 선호한다.</a:t>
            </a:r>
          </a:p>
        </p:txBody>
      </p:sp>
      <p:sp>
        <p:nvSpPr>
          <p:cNvPr id="288" name="Google Shape;410;p33"/>
          <p:cNvSpPr txBox="1"/>
          <p:nvPr/>
        </p:nvSpPr>
        <p:spPr>
          <a:xfrm>
            <a:off x="4605050" y="2214228"/>
            <a:ext cx="25209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라이프스타일</a:t>
            </a:r>
          </a:p>
        </p:txBody>
      </p:sp>
      <p:sp>
        <p:nvSpPr>
          <p:cNvPr id="289" name="Google Shape;411;p33"/>
          <p:cNvSpPr txBox="1"/>
          <p:nvPr/>
        </p:nvSpPr>
        <p:spPr>
          <a:xfrm>
            <a:off x="4499150" y="6194192"/>
            <a:ext cx="12867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니즈</a:t>
            </a:r>
          </a:p>
        </p:txBody>
      </p:sp>
      <p:sp>
        <p:nvSpPr>
          <p:cNvPr id="290" name="Google Shape;412;p33"/>
          <p:cNvSpPr txBox="1"/>
          <p:nvPr/>
        </p:nvSpPr>
        <p:spPr>
          <a:xfrm>
            <a:off x="4605057" y="7067163"/>
            <a:ext cx="5667351" cy="1459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marL="342900" indent="-342900">
              <a:buClr>
                <a:srgbClr val="656565"/>
              </a:buClr>
              <a:buSzPts val="1800"/>
              <a:buFont typeface="Arial"/>
              <a:buChar char="•"/>
              <a:defRPr sz="1800">
                <a:solidFill>
                  <a:srgbClr val="656565"/>
                </a:solidFill>
              </a:defRPr>
            </a:pPr>
            <a:r>
              <a:t>3D 평면도를 이용할 수 있었으면 한다.</a:t>
            </a:r>
          </a:p>
          <a:p>
            <a:pPr marL="342900" indent="-342900">
              <a:spcBef>
                <a:spcPts val="600"/>
              </a:spcBef>
              <a:buClr>
                <a:srgbClr val="656565"/>
              </a:buClr>
              <a:buSzPts val="1800"/>
              <a:buFont typeface="Arial"/>
              <a:buChar char="•"/>
              <a:defRPr sz="1800">
                <a:solidFill>
                  <a:srgbClr val="656565"/>
                </a:solidFill>
              </a:defRPr>
            </a:pPr>
            <a:r>
              <a:t>할인 제품이 정확하게 명시 되어 있으면 좋겠다.</a:t>
            </a:r>
          </a:p>
          <a:p>
            <a:pPr marL="342900" indent="-342900">
              <a:spcBef>
                <a:spcPts val="600"/>
              </a:spcBef>
              <a:buClr>
                <a:srgbClr val="656565"/>
              </a:buClr>
              <a:buSzPts val="1800"/>
              <a:buFont typeface="Arial"/>
              <a:buChar char="•"/>
              <a:defRPr sz="1800">
                <a:solidFill>
                  <a:srgbClr val="656565"/>
                </a:solidFill>
              </a:defRPr>
            </a:pPr>
            <a:r>
              <a:t>온라인 쇼룸이 구비 되어 있으면 좋겠다.</a:t>
            </a:r>
          </a:p>
          <a:p>
            <a:pPr marL="342900" indent="-342900">
              <a:spcBef>
                <a:spcPts val="600"/>
              </a:spcBef>
              <a:buClr>
                <a:srgbClr val="656565"/>
              </a:buClr>
              <a:buSzPts val="1800"/>
              <a:buFont typeface="Arial"/>
              <a:buChar char="•"/>
              <a:defRPr sz="1800">
                <a:solidFill>
                  <a:srgbClr val="656565"/>
                </a:solidFill>
              </a:defRPr>
            </a:pPr>
            <a:r>
              <a:t>신박한 기능이 있는 제품이 많이 있길 바란다.</a:t>
            </a:r>
          </a:p>
        </p:txBody>
      </p:sp>
      <p:pic>
        <p:nvPicPr>
          <p:cNvPr id="291" name="Google Shape;413;p33" descr="Google Shape;413;p33"/>
          <p:cNvPicPr>
            <a:picLocks noChangeAspect="1"/>
          </p:cNvPicPr>
          <p:nvPr/>
        </p:nvPicPr>
        <p:blipFill>
          <a:blip r:embed="rId3">
            <a:extLst/>
          </a:blip>
          <a:stretch>
            <a:fillRect/>
          </a:stretch>
        </p:blipFill>
        <p:spPr>
          <a:xfrm>
            <a:off x="11166599" y="2095725"/>
            <a:ext cx="6525526" cy="3468790"/>
          </a:xfrm>
          <a:prstGeom prst="rect">
            <a:avLst/>
          </a:prstGeom>
          <a:ln w="12700">
            <a:miter lim="400000"/>
          </a:ln>
        </p:spPr>
      </p:pic>
      <p:sp>
        <p:nvSpPr>
          <p:cNvPr id="292" name="Google Shape;414;p33"/>
          <p:cNvSpPr txBox="1"/>
          <p:nvPr/>
        </p:nvSpPr>
        <p:spPr>
          <a:xfrm>
            <a:off x="11489825" y="2214228"/>
            <a:ext cx="1963250"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불편사항</a:t>
            </a:r>
          </a:p>
        </p:txBody>
      </p:sp>
      <p:sp>
        <p:nvSpPr>
          <p:cNvPr id="293" name="Google Shape;415;p33"/>
          <p:cNvSpPr txBox="1"/>
          <p:nvPr/>
        </p:nvSpPr>
        <p:spPr>
          <a:xfrm>
            <a:off x="11595731" y="3350362"/>
            <a:ext cx="5667351" cy="1383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marL="342900" indent="-342900">
              <a:spcBef>
                <a:spcPts val="600"/>
              </a:spcBef>
              <a:buClr>
                <a:srgbClr val="656565"/>
              </a:buClr>
              <a:buSzPts val="1800"/>
              <a:buFont typeface="Arial"/>
              <a:buChar char="•"/>
              <a:defRPr sz="1800">
                <a:solidFill>
                  <a:srgbClr val="656565"/>
                </a:solidFill>
              </a:defRPr>
            </a:pPr>
            <a:r>
              <a:t>비슷한 제품들이 많아서 비교하기가 까다롭다.</a:t>
            </a:r>
          </a:p>
          <a:p>
            <a:pPr marL="342900" indent="-342900">
              <a:spcBef>
                <a:spcPts val="600"/>
              </a:spcBef>
              <a:buClr>
                <a:srgbClr val="656565"/>
              </a:buClr>
              <a:buSzPts val="1800"/>
              <a:buFont typeface="Arial"/>
              <a:buChar char="•"/>
              <a:defRPr sz="1800">
                <a:solidFill>
                  <a:srgbClr val="656565"/>
                </a:solidFill>
              </a:defRPr>
            </a:pPr>
            <a:r>
              <a:t>상세 페이지를 봐도 제품의 기능을 알 수 없다.</a:t>
            </a:r>
          </a:p>
          <a:p>
            <a:pPr marL="342900" indent="-342900">
              <a:spcBef>
                <a:spcPts val="600"/>
              </a:spcBef>
              <a:buClr>
                <a:srgbClr val="656565"/>
              </a:buClr>
              <a:buSzPts val="1800"/>
              <a:buFont typeface="Arial"/>
              <a:buChar char="•"/>
              <a:defRPr sz="1800">
                <a:solidFill>
                  <a:srgbClr val="656565"/>
                </a:solidFill>
              </a:defRPr>
            </a:pPr>
            <a:r>
              <a:t>여기저기 뜨는 팝업 때문에 눈쌀이 찌푸려지는 경우가 많다.</a:t>
            </a:r>
          </a:p>
        </p:txBody>
      </p:sp>
      <p:pic>
        <p:nvPicPr>
          <p:cNvPr id="294" name="Google Shape;416;p33" descr="Google Shape;416;p33"/>
          <p:cNvPicPr>
            <a:picLocks noChangeAspect="1"/>
          </p:cNvPicPr>
          <p:nvPr/>
        </p:nvPicPr>
        <p:blipFill>
          <a:blip r:embed="rId3">
            <a:extLst/>
          </a:blip>
          <a:stretch>
            <a:fillRect/>
          </a:stretch>
        </p:blipFill>
        <p:spPr>
          <a:xfrm>
            <a:off x="11169399" y="5945030"/>
            <a:ext cx="6525526" cy="3468790"/>
          </a:xfrm>
          <a:prstGeom prst="rect">
            <a:avLst/>
          </a:prstGeom>
          <a:ln w="12700">
            <a:miter lim="400000"/>
          </a:ln>
        </p:spPr>
      </p:pic>
      <p:sp>
        <p:nvSpPr>
          <p:cNvPr id="295" name="Google Shape;417;p33"/>
          <p:cNvSpPr txBox="1"/>
          <p:nvPr/>
        </p:nvSpPr>
        <p:spPr>
          <a:xfrm>
            <a:off x="11492624" y="6194209"/>
            <a:ext cx="185705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대안마련</a:t>
            </a:r>
          </a:p>
        </p:txBody>
      </p:sp>
      <p:sp>
        <p:nvSpPr>
          <p:cNvPr id="296" name="Google Shape;418;p33"/>
          <p:cNvSpPr txBox="1"/>
          <p:nvPr/>
        </p:nvSpPr>
        <p:spPr>
          <a:xfrm>
            <a:off x="11598532" y="7067181"/>
            <a:ext cx="5667351" cy="1650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marL="342900" indent="-342900">
              <a:spcBef>
                <a:spcPts val="600"/>
              </a:spcBef>
              <a:buClr>
                <a:srgbClr val="656565"/>
              </a:buClr>
              <a:buSzPts val="1800"/>
              <a:buFont typeface="Arial"/>
              <a:buChar char="•"/>
              <a:defRPr sz="1800">
                <a:solidFill>
                  <a:srgbClr val="656565"/>
                </a:solidFill>
              </a:defRPr>
            </a:pPr>
            <a:r>
              <a:t>제품을 여러가지 비교할 수 있는 비교함을 추가한다.</a:t>
            </a:r>
          </a:p>
          <a:p>
            <a:pPr marL="342900" indent="-342900">
              <a:spcBef>
                <a:spcPts val="600"/>
              </a:spcBef>
              <a:buClr>
                <a:srgbClr val="656565"/>
              </a:buClr>
              <a:buSzPts val="1800"/>
              <a:buFont typeface="Arial"/>
              <a:buChar char="•"/>
              <a:defRPr sz="1800">
                <a:solidFill>
                  <a:srgbClr val="656565"/>
                </a:solidFill>
              </a:defRPr>
            </a:pPr>
            <a:r>
              <a:t>상세페이지에 제품 시연 영상을 추가한다.</a:t>
            </a:r>
          </a:p>
          <a:p>
            <a:pPr marL="342900" indent="-342900">
              <a:spcBef>
                <a:spcPts val="600"/>
              </a:spcBef>
              <a:buClr>
                <a:srgbClr val="656565"/>
              </a:buClr>
              <a:buSzPts val="1800"/>
              <a:buFont typeface="Arial"/>
              <a:buChar char="•"/>
              <a:defRPr sz="1800">
                <a:solidFill>
                  <a:srgbClr val="656565"/>
                </a:solidFill>
              </a:defRPr>
            </a:pPr>
            <a:r>
              <a:t>팝업을 그만보고 싶을 때 체크할 수 있는 체크박스를 팝업에 추가한다.</a:t>
            </a:r>
          </a:p>
        </p:txBody>
      </p:sp>
      <p:sp>
        <p:nvSpPr>
          <p:cNvPr id="297" name="Google Shape;419;p33"/>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21</a:t>
            </a:fld>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99" name="Google Shape;424;p34" descr="Google Shape;424;p34"/>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300" name="Google Shape;425;p34"/>
          <p:cNvSpPr txBox="1"/>
          <p:nvPr/>
        </p:nvSpPr>
        <p:spPr>
          <a:xfrm>
            <a:off x="253800" y="4085580"/>
            <a:ext cx="13947050" cy="10098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000"/>
            </a:lvl1pPr>
          </a:lstStyle>
          <a:p>
            <a:r>
              <a:t>“정보 구조도 및 네비게이션”</a:t>
            </a:r>
          </a:p>
        </p:txBody>
      </p:sp>
      <p:pic>
        <p:nvPicPr>
          <p:cNvPr id="301" name="Google Shape;426;p34" descr="Google Shape;426;p34"/>
          <p:cNvPicPr>
            <a:picLocks noChangeAspect="1"/>
          </p:cNvPicPr>
          <p:nvPr/>
        </p:nvPicPr>
        <p:blipFill>
          <a:blip r:embed="rId3">
            <a:extLst/>
          </a:blip>
          <a:stretch>
            <a:fillRect/>
          </a:stretch>
        </p:blipFill>
        <p:spPr>
          <a:xfrm rot="10800000">
            <a:off x="685088" y="5138713"/>
            <a:ext cx="8908724" cy="147917"/>
          </a:xfrm>
          <a:prstGeom prst="rect">
            <a:avLst/>
          </a:prstGeom>
          <a:ln w="12700">
            <a:miter lim="400000"/>
          </a:ln>
        </p:spPr>
      </p:pic>
      <p:sp>
        <p:nvSpPr>
          <p:cNvPr id="302" name="Google Shape;427;p34"/>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6" name="Google Shape;432;p35"/>
          <p:cNvGrpSpPr/>
          <p:nvPr/>
        </p:nvGrpSpPr>
        <p:grpSpPr>
          <a:xfrm>
            <a:off x="8342756" y="2463379"/>
            <a:ext cx="1600201" cy="609601"/>
            <a:chOff x="0" y="0"/>
            <a:chExt cx="1600200" cy="609600"/>
          </a:xfrm>
        </p:grpSpPr>
        <p:sp>
          <p:nvSpPr>
            <p:cNvPr id="304" name="직사각형"/>
            <p:cNvSpPr/>
            <p:nvPr/>
          </p:nvSpPr>
          <p:spPr>
            <a:xfrm>
              <a:off x="0" y="0"/>
              <a:ext cx="1600200" cy="609600"/>
            </a:xfrm>
            <a:prstGeom prst="rect">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800">
                  <a:solidFill>
                    <a:srgbClr val="FFFFFF"/>
                  </a:solidFill>
                  <a:latin typeface="Malgun Gothic"/>
                  <a:ea typeface="Malgun Gothic"/>
                  <a:cs typeface="Malgun Gothic"/>
                  <a:sym typeface="Malgun Gothic"/>
                </a:defRPr>
              </a:pPr>
              <a:endParaRPr/>
            </a:p>
          </p:txBody>
        </p:sp>
        <p:sp>
          <p:nvSpPr>
            <p:cNvPr id="305" name="메인"/>
            <p:cNvSpPr txBox="1"/>
            <p:nvPr/>
          </p:nvSpPr>
          <p:spPr>
            <a:xfrm>
              <a:off x="58424" y="125750"/>
              <a:ext cx="1483351" cy="358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800">
                  <a:solidFill>
                    <a:srgbClr val="FFFFFF"/>
                  </a:solidFill>
                  <a:latin typeface="Malgun Gothic"/>
                  <a:ea typeface="Malgun Gothic"/>
                  <a:cs typeface="Malgun Gothic"/>
                  <a:sym typeface="Malgun Gothic"/>
                </a:defRPr>
              </a:lvl1pPr>
            </a:lstStyle>
            <a:p>
              <a:r>
                <a:t>메인</a:t>
              </a:r>
            </a:p>
          </p:txBody>
        </p:sp>
      </p:grpSp>
      <p:grpSp>
        <p:nvGrpSpPr>
          <p:cNvPr id="309" name="Google Shape;433;p35"/>
          <p:cNvGrpSpPr/>
          <p:nvPr/>
        </p:nvGrpSpPr>
        <p:grpSpPr>
          <a:xfrm>
            <a:off x="484195" y="3819402"/>
            <a:ext cx="1295401" cy="307778"/>
            <a:chOff x="0" y="0"/>
            <a:chExt cx="1295400" cy="307776"/>
          </a:xfrm>
        </p:grpSpPr>
        <p:sp>
          <p:nvSpPr>
            <p:cNvPr id="307" name="Google Shape;434;p35"/>
            <p:cNvSpPr/>
            <p:nvPr/>
          </p:nvSpPr>
          <p:spPr>
            <a:xfrm>
              <a:off x="0" y="0"/>
              <a:ext cx="1295400" cy="307777"/>
            </a:xfrm>
            <a:prstGeom prst="rect">
              <a:avLst/>
            </a:prstGeom>
            <a:solidFill>
              <a:srgbClr val="FFFFFF"/>
            </a:solidFill>
            <a:ln w="25400" cap="flat">
              <a:solidFill>
                <a:schemeClr val="accent5"/>
              </a:solidFill>
              <a:prstDash val="solid"/>
              <a:round/>
            </a:ln>
            <a:effectLst/>
          </p:spPr>
          <p:txBody>
            <a:bodyPr wrap="square" lIns="45719" tIns="45719" rIns="45719" bIns="45719" numCol="1" anchor="ctr">
              <a:noAutofit/>
            </a:bodyPr>
            <a:lstStyle/>
            <a:p>
              <a:pPr algn="ctr">
                <a:defRPr>
                  <a:solidFill>
                    <a:srgbClr val="FFFFFF"/>
                  </a:solidFill>
                  <a:latin typeface="Malgun Gothic"/>
                  <a:ea typeface="Malgun Gothic"/>
                  <a:cs typeface="Malgun Gothic"/>
                  <a:sym typeface="Malgun Gothic"/>
                </a:defRPr>
              </a:pPr>
              <a:endParaRPr/>
            </a:p>
          </p:txBody>
        </p:sp>
        <p:sp>
          <p:nvSpPr>
            <p:cNvPr id="308" name="Google Shape;435;p35"/>
            <p:cNvSpPr txBox="1"/>
            <p:nvPr/>
          </p:nvSpPr>
          <p:spPr>
            <a:xfrm>
              <a:off x="198124" y="0"/>
              <a:ext cx="899151" cy="307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a:solidFill>
                    <a:srgbClr val="0070C0"/>
                  </a:solidFill>
                  <a:latin typeface="Malgun Gothic"/>
                  <a:ea typeface="Malgun Gothic"/>
                  <a:cs typeface="Malgun Gothic"/>
                  <a:sym typeface="Malgun Gothic"/>
                </a:defRPr>
              </a:lvl1pPr>
            </a:lstStyle>
            <a:p>
              <a:r>
                <a:t>침실가구</a:t>
              </a:r>
            </a:p>
          </p:txBody>
        </p:sp>
      </p:grpSp>
      <p:grpSp>
        <p:nvGrpSpPr>
          <p:cNvPr id="312" name="Google Shape;436;p35"/>
          <p:cNvGrpSpPr/>
          <p:nvPr/>
        </p:nvGrpSpPr>
        <p:grpSpPr>
          <a:xfrm>
            <a:off x="2539769" y="3819402"/>
            <a:ext cx="1295401" cy="323354"/>
            <a:chOff x="0" y="0"/>
            <a:chExt cx="1295400" cy="323353"/>
          </a:xfrm>
        </p:grpSpPr>
        <p:sp>
          <p:nvSpPr>
            <p:cNvPr id="310" name="Google Shape;437;p35"/>
            <p:cNvSpPr/>
            <p:nvPr/>
          </p:nvSpPr>
          <p:spPr>
            <a:xfrm>
              <a:off x="0" y="-1"/>
              <a:ext cx="1295400" cy="323355"/>
            </a:xfrm>
            <a:prstGeom prst="rect">
              <a:avLst/>
            </a:prstGeom>
            <a:solidFill>
              <a:srgbClr val="FFFFFF"/>
            </a:solidFill>
            <a:ln w="25400" cap="flat">
              <a:solidFill>
                <a:schemeClr val="accent5"/>
              </a:solidFill>
              <a:prstDash val="solid"/>
              <a:round/>
            </a:ln>
            <a:effectLst/>
          </p:spPr>
          <p:txBody>
            <a:bodyPr wrap="square" lIns="45719" tIns="45719" rIns="45719" bIns="45719" numCol="1" anchor="ctr">
              <a:noAutofit/>
            </a:bodyPr>
            <a:lstStyle/>
            <a:p>
              <a:pPr algn="ctr">
                <a:defRPr>
                  <a:solidFill>
                    <a:srgbClr val="FFFFFF"/>
                  </a:solidFill>
                  <a:latin typeface="Malgun Gothic"/>
                  <a:ea typeface="Malgun Gothic"/>
                  <a:cs typeface="Malgun Gothic"/>
                  <a:sym typeface="Malgun Gothic"/>
                </a:defRPr>
              </a:pPr>
              <a:endParaRPr/>
            </a:p>
          </p:txBody>
        </p:sp>
        <p:sp>
          <p:nvSpPr>
            <p:cNvPr id="311" name="Google Shape;438;p35"/>
            <p:cNvSpPr txBox="1"/>
            <p:nvPr/>
          </p:nvSpPr>
          <p:spPr>
            <a:xfrm>
              <a:off x="198124" y="0"/>
              <a:ext cx="899151" cy="307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a:solidFill>
                    <a:srgbClr val="0070C0"/>
                  </a:solidFill>
                  <a:latin typeface="Malgun Gothic"/>
                  <a:ea typeface="Malgun Gothic"/>
                  <a:cs typeface="Malgun Gothic"/>
                  <a:sym typeface="Malgun Gothic"/>
                </a:defRPr>
              </a:lvl1pPr>
            </a:lstStyle>
            <a:p>
              <a:r>
                <a:t>수납가구</a:t>
              </a:r>
            </a:p>
          </p:txBody>
        </p:sp>
      </p:grpSp>
      <p:grpSp>
        <p:nvGrpSpPr>
          <p:cNvPr id="315" name="Google Shape;439;p35"/>
          <p:cNvGrpSpPr/>
          <p:nvPr/>
        </p:nvGrpSpPr>
        <p:grpSpPr>
          <a:xfrm>
            <a:off x="4379455" y="3834979"/>
            <a:ext cx="1295401" cy="307779"/>
            <a:chOff x="0" y="0"/>
            <a:chExt cx="1295400" cy="307777"/>
          </a:xfrm>
        </p:grpSpPr>
        <p:sp>
          <p:nvSpPr>
            <p:cNvPr id="313" name="Google Shape;440;p35"/>
            <p:cNvSpPr/>
            <p:nvPr/>
          </p:nvSpPr>
          <p:spPr>
            <a:xfrm>
              <a:off x="0" y="0"/>
              <a:ext cx="1295400" cy="307778"/>
            </a:xfrm>
            <a:prstGeom prst="rect">
              <a:avLst/>
            </a:prstGeom>
            <a:solidFill>
              <a:srgbClr val="FFFFFF"/>
            </a:solidFill>
            <a:ln w="25400" cap="flat">
              <a:solidFill>
                <a:schemeClr val="accent5"/>
              </a:solidFill>
              <a:prstDash val="solid"/>
              <a:round/>
            </a:ln>
            <a:effectLst/>
          </p:spPr>
          <p:txBody>
            <a:bodyPr wrap="square" lIns="45719" tIns="45719" rIns="45719" bIns="45719" numCol="1" anchor="ctr">
              <a:noAutofit/>
            </a:bodyPr>
            <a:lstStyle/>
            <a:p>
              <a:pPr algn="ctr">
                <a:defRPr>
                  <a:solidFill>
                    <a:srgbClr val="FFFFFF"/>
                  </a:solidFill>
                  <a:latin typeface="Malgun Gothic"/>
                  <a:ea typeface="Malgun Gothic"/>
                  <a:cs typeface="Malgun Gothic"/>
                  <a:sym typeface="Malgun Gothic"/>
                </a:defRPr>
              </a:pPr>
              <a:endParaRPr/>
            </a:p>
          </p:txBody>
        </p:sp>
        <p:sp>
          <p:nvSpPr>
            <p:cNvPr id="314" name="Google Shape;441;p35"/>
            <p:cNvSpPr txBox="1"/>
            <p:nvPr/>
          </p:nvSpPr>
          <p:spPr>
            <a:xfrm>
              <a:off x="198124" y="-1"/>
              <a:ext cx="899151" cy="307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a:solidFill>
                    <a:srgbClr val="0070C0"/>
                  </a:solidFill>
                  <a:latin typeface="Malgun Gothic"/>
                  <a:ea typeface="Malgun Gothic"/>
                  <a:cs typeface="Malgun Gothic"/>
                  <a:sym typeface="Malgun Gothic"/>
                </a:defRPr>
              </a:lvl1pPr>
            </a:lstStyle>
            <a:p>
              <a:r>
                <a:t>거실가구</a:t>
              </a:r>
            </a:p>
          </p:txBody>
        </p:sp>
      </p:grpSp>
      <p:grpSp>
        <p:nvGrpSpPr>
          <p:cNvPr id="318" name="Google Shape;442;p35"/>
          <p:cNvGrpSpPr/>
          <p:nvPr/>
        </p:nvGrpSpPr>
        <p:grpSpPr>
          <a:xfrm>
            <a:off x="6115832" y="3834979"/>
            <a:ext cx="1295401" cy="307778"/>
            <a:chOff x="0" y="0"/>
            <a:chExt cx="1295400" cy="307776"/>
          </a:xfrm>
        </p:grpSpPr>
        <p:sp>
          <p:nvSpPr>
            <p:cNvPr id="316" name="Google Shape;443;p35"/>
            <p:cNvSpPr/>
            <p:nvPr/>
          </p:nvSpPr>
          <p:spPr>
            <a:xfrm>
              <a:off x="0" y="0"/>
              <a:ext cx="1295400" cy="307777"/>
            </a:xfrm>
            <a:prstGeom prst="rect">
              <a:avLst/>
            </a:prstGeom>
            <a:solidFill>
              <a:srgbClr val="FFFFFF"/>
            </a:solidFill>
            <a:ln w="25400" cap="flat">
              <a:solidFill>
                <a:schemeClr val="accent5"/>
              </a:solidFill>
              <a:prstDash val="solid"/>
              <a:round/>
            </a:ln>
            <a:effectLst/>
          </p:spPr>
          <p:txBody>
            <a:bodyPr wrap="square" lIns="45719" tIns="45719" rIns="45719" bIns="45719" numCol="1" anchor="ctr">
              <a:noAutofit/>
            </a:bodyPr>
            <a:lstStyle/>
            <a:p>
              <a:pPr algn="ctr">
                <a:defRPr>
                  <a:solidFill>
                    <a:srgbClr val="FFFFFF"/>
                  </a:solidFill>
                  <a:latin typeface="Malgun Gothic"/>
                  <a:ea typeface="Malgun Gothic"/>
                  <a:cs typeface="Malgun Gothic"/>
                  <a:sym typeface="Malgun Gothic"/>
                </a:defRPr>
              </a:pPr>
              <a:endParaRPr/>
            </a:p>
          </p:txBody>
        </p:sp>
        <p:sp>
          <p:nvSpPr>
            <p:cNvPr id="317" name="Google Shape;444;p35"/>
            <p:cNvSpPr txBox="1"/>
            <p:nvPr/>
          </p:nvSpPr>
          <p:spPr>
            <a:xfrm>
              <a:off x="198124" y="0"/>
              <a:ext cx="899151" cy="307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a:solidFill>
                    <a:srgbClr val="0070C0"/>
                  </a:solidFill>
                  <a:latin typeface="Malgun Gothic"/>
                  <a:ea typeface="Malgun Gothic"/>
                  <a:cs typeface="Malgun Gothic"/>
                  <a:sym typeface="Malgun Gothic"/>
                </a:defRPr>
              </a:lvl1pPr>
            </a:lstStyle>
            <a:p>
              <a:r>
                <a:t>주방가구</a:t>
              </a:r>
            </a:p>
          </p:txBody>
        </p:sp>
      </p:grpSp>
      <p:grpSp>
        <p:nvGrpSpPr>
          <p:cNvPr id="321" name="Google Shape;445;p35"/>
          <p:cNvGrpSpPr/>
          <p:nvPr/>
        </p:nvGrpSpPr>
        <p:grpSpPr>
          <a:xfrm>
            <a:off x="7772400" y="3834979"/>
            <a:ext cx="1295400" cy="307778"/>
            <a:chOff x="0" y="0"/>
            <a:chExt cx="1295400" cy="307776"/>
          </a:xfrm>
        </p:grpSpPr>
        <p:sp>
          <p:nvSpPr>
            <p:cNvPr id="319" name="Google Shape;446;p35"/>
            <p:cNvSpPr/>
            <p:nvPr/>
          </p:nvSpPr>
          <p:spPr>
            <a:xfrm>
              <a:off x="0" y="0"/>
              <a:ext cx="1295400" cy="307777"/>
            </a:xfrm>
            <a:prstGeom prst="rect">
              <a:avLst/>
            </a:prstGeom>
            <a:solidFill>
              <a:srgbClr val="FFFFFF"/>
            </a:solidFill>
            <a:ln w="25400" cap="flat">
              <a:solidFill>
                <a:schemeClr val="accent5"/>
              </a:solidFill>
              <a:prstDash val="solid"/>
              <a:round/>
            </a:ln>
            <a:effectLst/>
          </p:spPr>
          <p:txBody>
            <a:bodyPr wrap="square" lIns="45719" tIns="45719" rIns="45719" bIns="45719" numCol="1" anchor="ctr">
              <a:noAutofit/>
            </a:bodyPr>
            <a:lstStyle/>
            <a:p>
              <a:pPr algn="ctr">
                <a:defRPr>
                  <a:solidFill>
                    <a:srgbClr val="FFFFFF"/>
                  </a:solidFill>
                  <a:latin typeface="Malgun Gothic"/>
                  <a:ea typeface="Malgun Gothic"/>
                  <a:cs typeface="Malgun Gothic"/>
                  <a:sym typeface="Malgun Gothic"/>
                </a:defRPr>
              </a:pPr>
              <a:endParaRPr/>
            </a:p>
          </p:txBody>
        </p:sp>
        <p:sp>
          <p:nvSpPr>
            <p:cNvPr id="320" name="Google Shape;447;p35"/>
            <p:cNvSpPr txBox="1"/>
            <p:nvPr/>
          </p:nvSpPr>
          <p:spPr>
            <a:xfrm>
              <a:off x="198124" y="0"/>
              <a:ext cx="899151" cy="307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a:solidFill>
                    <a:srgbClr val="0070C0"/>
                  </a:solidFill>
                  <a:latin typeface="Malgun Gothic"/>
                  <a:ea typeface="Malgun Gothic"/>
                  <a:cs typeface="Malgun Gothic"/>
                  <a:sym typeface="Malgun Gothic"/>
                </a:defRPr>
              </a:lvl1pPr>
            </a:lstStyle>
            <a:p>
              <a:r>
                <a:t>서재가구</a:t>
              </a:r>
            </a:p>
          </p:txBody>
        </p:sp>
      </p:grpSp>
      <p:grpSp>
        <p:nvGrpSpPr>
          <p:cNvPr id="324" name="Google Shape;448;p35"/>
          <p:cNvGrpSpPr/>
          <p:nvPr/>
        </p:nvGrpSpPr>
        <p:grpSpPr>
          <a:xfrm>
            <a:off x="9468632" y="3834979"/>
            <a:ext cx="1295401" cy="307778"/>
            <a:chOff x="0" y="0"/>
            <a:chExt cx="1295400" cy="307776"/>
          </a:xfrm>
        </p:grpSpPr>
        <p:sp>
          <p:nvSpPr>
            <p:cNvPr id="322" name="Google Shape;449;p35"/>
            <p:cNvSpPr/>
            <p:nvPr/>
          </p:nvSpPr>
          <p:spPr>
            <a:xfrm>
              <a:off x="0" y="0"/>
              <a:ext cx="1295400" cy="307777"/>
            </a:xfrm>
            <a:prstGeom prst="rect">
              <a:avLst/>
            </a:prstGeom>
            <a:solidFill>
              <a:srgbClr val="FFFFFF"/>
            </a:solidFill>
            <a:ln w="25400" cap="flat">
              <a:solidFill>
                <a:schemeClr val="accent5"/>
              </a:solidFill>
              <a:prstDash val="solid"/>
              <a:round/>
            </a:ln>
            <a:effectLst/>
          </p:spPr>
          <p:txBody>
            <a:bodyPr wrap="square" lIns="45719" tIns="45719" rIns="45719" bIns="45719" numCol="1" anchor="ctr">
              <a:noAutofit/>
            </a:bodyPr>
            <a:lstStyle/>
            <a:p>
              <a:pPr algn="ctr">
                <a:defRPr>
                  <a:solidFill>
                    <a:srgbClr val="FFFFFF"/>
                  </a:solidFill>
                  <a:latin typeface="Malgun Gothic"/>
                  <a:ea typeface="Malgun Gothic"/>
                  <a:cs typeface="Malgun Gothic"/>
                  <a:sym typeface="Malgun Gothic"/>
                </a:defRPr>
              </a:pPr>
              <a:endParaRPr/>
            </a:p>
          </p:txBody>
        </p:sp>
        <p:sp>
          <p:nvSpPr>
            <p:cNvPr id="323" name="Google Shape;450;p35"/>
            <p:cNvSpPr txBox="1"/>
            <p:nvPr/>
          </p:nvSpPr>
          <p:spPr>
            <a:xfrm>
              <a:off x="198124" y="0"/>
              <a:ext cx="899151" cy="307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a:solidFill>
                    <a:srgbClr val="0070C0"/>
                  </a:solidFill>
                  <a:latin typeface="Malgun Gothic"/>
                  <a:ea typeface="Malgun Gothic"/>
                  <a:cs typeface="Malgun Gothic"/>
                  <a:sym typeface="Malgun Gothic"/>
                </a:defRPr>
              </a:lvl1pPr>
            </a:lstStyle>
            <a:p>
              <a:r>
                <a:t>이벤트</a:t>
              </a:r>
            </a:p>
          </p:txBody>
        </p:sp>
      </p:grpSp>
      <p:grpSp>
        <p:nvGrpSpPr>
          <p:cNvPr id="327" name="Google Shape;451;p35"/>
          <p:cNvGrpSpPr/>
          <p:nvPr/>
        </p:nvGrpSpPr>
        <p:grpSpPr>
          <a:xfrm>
            <a:off x="11151296" y="3814679"/>
            <a:ext cx="1000127" cy="332701"/>
            <a:chOff x="0" y="0"/>
            <a:chExt cx="1000125" cy="332699"/>
          </a:xfrm>
        </p:grpSpPr>
        <p:sp>
          <p:nvSpPr>
            <p:cNvPr id="325" name="직사각형"/>
            <p:cNvSpPr/>
            <p:nvPr/>
          </p:nvSpPr>
          <p:spPr>
            <a:xfrm>
              <a:off x="0" y="20299"/>
              <a:ext cx="1000126" cy="292102"/>
            </a:xfrm>
            <a:prstGeom prst="rect">
              <a:avLst/>
            </a:prstGeom>
            <a:solidFill>
              <a:srgbClr val="FFFFFF"/>
            </a:solidFill>
            <a:ln w="25400" cap="flat">
              <a:solidFill>
                <a:schemeClr val="accent5"/>
              </a:solidFill>
              <a:prstDash val="solid"/>
              <a:round/>
            </a:ln>
            <a:effectLst/>
          </p:spPr>
          <p:txBody>
            <a:bodyPr wrap="square" lIns="45719" tIns="45719" rIns="45719" bIns="45719" numCol="1" anchor="ctr">
              <a:noAutofit/>
            </a:bodyPr>
            <a:lstStyle/>
            <a:p>
              <a:pPr algn="ctr">
                <a:defRPr sz="1600">
                  <a:solidFill>
                    <a:srgbClr val="0070C0"/>
                  </a:solidFill>
                  <a:latin typeface="Malgun Gothic"/>
                  <a:ea typeface="Malgun Gothic"/>
                  <a:cs typeface="Malgun Gothic"/>
                  <a:sym typeface="Malgun Gothic"/>
                </a:defRPr>
              </a:pPr>
              <a:endParaRPr/>
            </a:p>
          </p:txBody>
        </p:sp>
        <p:sp>
          <p:nvSpPr>
            <p:cNvPr id="326" name="매거진"/>
            <p:cNvSpPr txBox="1"/>
            <p:nvPr/>
          </p:nvSpPr>
          <p:spPr>
            <a:xfrm>
              <a:off x="58424" y="-1"/>
              <a:ext cx="883277" cy="332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600">
                  <a:solidFill>
                    <a:srgbClr val="0070C0"/>
                  </a:solidFill>
                  <a:latin typeface="Malgun Gothic"/>
                  <a:ea typeface="Malgun Gothic"/>
                  <a:cs typeface="Malgun Gothic"/>
                  <a:sym typeface="Malgun Gothic"/>
                </a:defRPr>
              </a:lvl1pPr>
            </a:lstStyle>
            <a:p>
              <a:r>
                <a:t>매거진</a:t>
              </a:r>
            </a:p>
          </p:txBody>
        </p:sp>
      </p:grpSp>
      <p:grpSp>
        <p:nvGrpSpPr>
          <p:cNvPr id="330" name="Google Shape;452;p35"/>
          <p:cNvGrpSpPr/>
          <p:nvPr/>
        </p:nvGrpSpPr>
        <p:grpSpPr>
          <a:xfrm>
            <a:off x="12481663" y="3818594"/>
            <a:ext cx="1000127" cy="332701"/>
            <a:chOff x="0" y="0"/>
            <a:chExt cx="1000125" cy="332699"/>
          </a:xfrm>
        </p:grpSpPr>
        <p:sp>
          <p:nvSpPr>
            <p:cNvPr id="328" name="직사각형"/>
            <p:cNvSpPr/>
            <p:nvPr/>
          </p:nvSpPr>
          <p:spPr>
            <a:xfrm>
              <a:off x="0" y="24214"/>
              <a:ext cx="1000126" cy="284272"/>
            </a:xfrm>
            <a:prstGeom prst="rect">
              <a:avLst/>
            </a:prstGeom>
            <a:solidFill>
              <a:srgbClr val="FFFFFF"/>
            </a:solidFill>
            <a:ln w="25400" cap="flat">
              <a:solidFill>
                <a:schemeClr val="accent5"/>
              </a:solidFill>
              <a:prstDash val="solid"/>
              <a:round/>
            </a:ln>
            <a:effectLst/>
          </p:spPr>
          <p:txBody>
            <a:bodyPr wrap="square" lIns="45719" tIns="45719" rIns="45719" bIns="45719" numCol="1" anchor="ctr">
              <a:noAutofit/>
            </a:bodyPr>
            <a:lstStyle/>
            <a:p>
              <a:pPr algn="ctr">
                <a:defRPr sz="1600">
                  <a:solidFill>
                    <a:srgbClr val="0070C0"/>
                  </a:solidFill>
                  <a:latin typeface="Malgun Gothic"/>
                  <a:ea typeface="Malgun Gothic"/>
                  <a:cs typeface="Malgun Gothic"/>
                  <a:sym typeface="Malgun Gothic"/>
                </a:defRPr>
              </a:pPr>
              <a:endParaRPr/>
            </a:p>
          </p:txBody>
        </p:sp>
        <p:sp>
          <p:nvSpPr>
            <p:cNvPr id="329" name="쇼룸"/>
            <p:cNvSpPr txBox="1"/>
            <p:nvPr/>
          </p:nvSpPr>
          <p:spPr>
            <a:xfrm>
              <a:off x="58425" y="-1"/>
              <a:ext cx="883276" cy="332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600">
                  <a:solidFill>
                    <a:srgbClr val="0070C0"/>
                  </a:solidFill>
                  <a:latin typeface="Malgun Gothic"/>
                  <a:ea typeface="Malgun Gothic"/>
                  <a:cs typeface="Malgun Gothic"/>
                  <a:sym typeface="Malgun Gothic"/>
                </a:defRPr>
              </a:lvl1pPr>
            </a:lstStyle>
            <a:p>
              <a:r>
                <a:t>쇼룸</a:t>
              </a:r>
            </a:p>
          </p:txBody>
        </p:sp>
      </p:grpSp>
      <p:sp>
        <p:nvSpPr>
          <p:cNvPr id="331" name="Google Shape;453;p35"/>
          <p:cNvSpPr/>
          <p:nvPr/>
        </p:nvSpPr>
        <p:spPr>
          <a:xfrm>
            <a:off x="14158706" y="3834979"/>
            <a:ext cx="1295401" cy="304720"/>
          </a:xfrm>
          <a:prstGeom prst="rect">
            <a:avLst/>
          </a:prstGeom>
          <a:solidFill>
            <a:srgbClr val="FFFFFF"/>
          </a:solidFill>
          <a:ln w="25400">
            <a:solidFill>
              <a:schemeClr val="accent5"/>
            </a:solidFill>
          </a:ln>
        </p:spPr>
        <p:txBody>
          <a:bodyPr lIns="45719" rIns="45719" anchor="ctr"/>
          <a:lstStyle/>
          <a:p>
            <a:pPr algn="ctr">
              <a:defRPr>
                <a:solidFill>
                  <a:srgbClr val="FFFFFF"/>
                </a:solidFill>
                <a:latin typeface="Malgun Gothic"/>
                <a:ea typeface="Malgun Gothic"/>
                <a:cs typeface="Malgun Gothic"/>
                <a:sym typeface="Malgun Gothic"/>
              </a:defRPr>
            </a:pPr>
            <a:endParaRPr/>
          </a:p>
        </p:txBody>
      </p:sp>
      <p:sp>
        <p:nvSpPr>
          <p:cNvPr id="332" name="Google Shape;454;p35"/>
          <p:cNvSpPr txBox="1"/>
          <p:nvPr/>
        </p:nvSpPr>
        <p:spPr>
          <a:xfrm>
            <a:off x="14204430" y="3834979"/>
            <a:ext cx="1203951" cy="319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a:solidFill>
                  <a:srgbClr val="0070C0"/>
                </a:solidFill>
                <a:latin typeface="Malgun Gothic"/>
                <a:ea typeface="Malgun Gothic"/>
                <a:cs typeface="Malgun Gothic"/>
                <a:sym typeface="Malgun Gothic"/>
              </a:defRPr>
            </a:lvl1pPr>
          </a:lstStyle>
          <a:p>
            <a:r>
              <a:t>3D 인테리어</a:t>
            </a:r>
          </a:p>
        </p:txBody>
      </p:sp>
      <p:grpSp>
        <p:nvGrpSpPr>
          <p:cNvPr id="335" name="Google Shape;455;p35"/>
          <p:cNvGrpSpPr/>
          <p:nvPr/>
        </p:nvGrpSpPr>
        <p:grpSpPr>
          <a:xfrm>
            <a:off x="16326632" y="3834979"/>
            <a:ext cx="1295401" cy="319750"/>
            <a:chOff x="0" y="0"/>
            <a:chExt cx="1295400" cy="319749"/>
          </a:xfrm>
        </p:grpSpPr>
        <p:sp>
          <p:nvSpPr>
            <p:cNvPr id="333" name="Google Shape;456;p35"/>
            <p:cNvSpPr/>
            <p:nvPr/>
          </p:nvSpPr>
          <p:spPr>
            <a:xfrm>
              <a:off x="0" y="0"/>
              <a:ext cx="1295400" cy="307777"/>
            </a:xfrm>
            <a:prstGeom prst="rect">
              <a:avLst/>
            </a:prstGeom>
            <a:solidFill>
              <a:srgbClr val="FFFFFF"/>
            </a:solidFill>
            <a:ln w="25400" cap="flat">
              <a:solidFill>
                <a:schemeClr val="accent5"/>
              </a:solidFill>
              <a:prstDash val="solid"/>
              <a:round/>
            </a:ln>
            <a:effectLst/>
          </p:spPr>
          <p:txBody>
            <a:bodyPr wrap="square" lIns="45719" tIns="45719" rIns="45719" bIns="45719" numCol="1" anchor="ctr">
              <a:noAutofit/>
            </a:bodyPr>
            <a:lstStyle/>
            <a:p>
              <a:pPr algn="ctr">
                <a:defRPr>
                  <a:solidFill>
                    <a:srgbClr val="FFFFFF"/>
                  </a:solidFill>
                  <a:latin typeface="Malgun Gothic"/>
                  <a:ea typeface="Malgun Gothic"/>
                  <a:cs typeface="Malgun Gothic"/>
                  <a:sym typeface="Malgun Gothic"/>
                </a:defRPr>
              </a:pPr>
              <a:endParaRPr/>
            </a:p>
          </p:txBody>
        </p:sp>
        <p:sp>
          <p:nvSpPr>
            <p:cNvPr id="334" name="Google Shape;457;p35"/>
            <p:cNvSpPr txBox="1"/>
            <p:nvPr/>
          </p:nvSpPr>
          <p:spPr>
            <a:xfrm>
              <a:off x="198124" y="0"/>
              <a:ext cx="899151" cy="319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a:solidFill>
                    <a:srgbClr val="0070C0"/>
                  </a:solidFill>
                  <a:latin typeface="Malgun Gothic"/>
                  <a:ea typeface="Malgun Gothic"/>
                  <a:cs typeface="Malgun Gothic"/>
                  <a:sym typeface="Malgun Gothic"/>
                </a:defRPr>
              </a:lvl1pPr>
            </a:lstStyle>
            <a:p>
              <a:r>
                <a:t>마이 쇼핑</a:t>
              </a:r>
            </a:p>
          </p:txBody>
        </p:sp>
      </p:grpSp>
      <p:sp>
        <p:nvSpPr>
          <p:cNvPr id="337" name="Google Shape;459;p35"/>
          <p:cNvSpPr/>
          <p:nvPr/>
        </p:nvSpPr>
        <p:spPr>
          <a:xfrm flipV="1">
            <a:off x="3213772" y="3604101"/>
            <a:ext cx="1" cy="215303"/>
          </a:xfrm>
          <a:prstGeom prst="line">
            <a:avLst/>
          </a:prstGeom>
          <a:ln w="38100">
            <a:solidFill>
              <a:srgbClr val="4A7DBA"/>
            </a:solidFill>
          </a:ln>
        </p:spPr>
        <p:txBody>
          <a:bodyPr lIns="45719" rIns="45719"/>
          <a:lstStyle/>
          <a:p>
            <a:endParaRPr/>
          </a:p>
        </p:txBody>
      </p:sp>
      <p:sp>
        <p:nvSpPr>
          <p:cNvPr id="338" name="Google Shape;460;p35"/>
          <p:cNvSpPr/>
          <p:nvPr/>
        </p:nvSpPr>
        <p:spPr>
          <a:xfrm flipV="1">
            <a:off x="5050302" y="3604101"/>
            <a:ext cx="1" cy="215303"/>
          </a:xfrm>
          <a:prstGeom prst="line">
            <a:avLst/>
          </a:prstGeom>
          <a:ln w="38100">
            <a:solidFill>
              <a:srgbClr val="4A7DBA"/>
            </a:solidFill>
          </a:ln>
        </p:spPr>
        <p:txBody>
          <a:bodyPr lIns="45719" rIns="45719"/>
          <a:lstStyle/>
          <a:p>
            <a:endParaRPr/>
          </a:p>
        </p:txBody>
      </p:sp>
      <p:sp>
        <p:nvSpPr>
          <p:cNvPr id="339" name="Google Shape;461;p35"/>
          <p:cNvSpPr/>
          <p:nvPr/>
        </p:nvSpPr>
        <p:spPr>
          <a:xfrm flipV="1">
            <a:off x="6793377" y="3613327"/>
            <a:ext cx="1" cy="215303"/>
          </a:xfrm>
          <a:prstGeom prst="line">
            <a:avLst/>
          </a:prstGeom>
          <a:ln w="38100">
            <a:solidFill>
              <a:srgbClr val="4A7DBA"/>
            </a:solidFill>
          </a:ln>
        </p:spPr>
        <p:txBody>
          <a:bodyPr lIns="45719" rIns="45719"/>
          <a:lstStyle/>
          <a:p>
            <a:endParaRPr/>
          </a:p>
        </p:txBody>
      </p:sp>
      <p:sp>
        <p:nvSpPr>
          <p:cNvPr id="340" name="Google Shape;462;p35"/>
          <p:cNvSpPr/>
          <p:nvPr/>
        </p:nvSpPr>
        <p:spPr>
          <a:xfrm flipV="1">
            <a:off x="8440419" y="3613327"/>
            <a:ext cx="1" cy="215303"/>
          </a:xfrm>
          <a:prstGeom prst="line">
            <a:avLst/>
          </a:prstGeom>
          <a:ln w="38100">
            <a:solidFill>
              <a:srgbClr val="4A7DBA"/>
            </a:solidFill>
          </a:ln>
        </p:spPr>
        <p:txBody>
          <a:bodyPr lIns="45719" rIns="45719"/>
          <a:lstStyle/>
          <a:p>
            <a:endParaRPr/>
          </a:p>
        </p:txBody>
      </p:sp>
      <p:sp>
        <p:nvSpPr>
          <p:cNvPr id="341" name="Google Shape;463;p35"/>
          <p:cNvSpPr/>
          <p:nvPr/>
        </p:nvSpPr>
        <p:spPr>
          <a:xfrm flipV="1">
            <a:off x="10152114" y="3604101"/>
            <a:ext cx="1" cy="215303"/>
          </a:xfrm>
          <a:prstGeom prst="line">
            <a:avLst/>
          </a:prstGeom>
          <a:ln w="38100">
            <a:solidFill>
              <a:srgbClr val="4A7DBA"/>
            </a:solidFill>
          </a:ln>
        </p:spPr>
        <p:txBody>
          <a:bodyPr lIns="45719" rIns="45719"/>
          <a:lstStyle/>
          <a:p>
            <a:endParaRPr/>
          </a:p>
        </p:txBody>
      </p:sp>
      <p:sp>
        <p:nvSpPr>
          <p:cNvPr id="342" name="Google Shape;464;p35"/>
          <p:cNvSpPr/>
          <p:nvPr/>
        </p:nvSpPr>
        <p:spPr>
          <a:xfrm flipV="1">
            <a:off x="11652629" y="3613327"/>
            <a:ext cx="1" cy="215303"/>
          </a:xfrm>
          <a:prstGeom prst="line">
            <a:avLst/>
          </a:prstGeom>
          <a:ln w="38100">
            <a:solidFill>
              <a:srgbClr val="4A7DBA"/>
            </a:solidFill>
          </a:ln>
        </p:spPr>
        <p:txBody>
          <a:bodyPr lIns="45719" rIns="45719"/>
          <a:lstStyle/>
          <a:p>
            <a:endParaRPr/>
          </a:p>
        </p:txBody>
      </p:sp>
      <p:sp>
        <p:nvSpPr>
          <p:cNvPr id="343" name="Google Shape;465;p35"/>
          <p:cNvSpPr/>
          <p:nvPr/>
        </p:nvSpPr>
        <p:spPr>
          <a:xfrm flipV="1">
            <a:off x="12982996" y="3613327"/>
            <a:ext cx="1" cy="215303"/>
          </a:xfrm>
          <a:prstGeom prst="line">
            <a:avLst/>
          </a:prstGeom>
          <a:ln w="38100">
            <a:solidFill>
              <a:srgbClr val="4A7DBA"/>
            </a:solidFill>
          </a:ln>
        </p:spPr>
        <p:txBody>
          <a:bodyPr lIns="45719" rIns="45719"/>
          <a:lstStyle/>
          <a:p>
            <a:endParaRPr/>
          </a:p>
        </p:txBody>
      </p:sp>
      <p:sp>
        <p:nvSpPr>
          <p:cNvPr id="344" name="Google Shape;466;p35"/>
          <p:cNvSpPr/>
          <p:nvPr/>
        </p:nvSpPr>
        <p:spPr>
          <a:xfrm flipV="1">
            <a:off x="14815570" y="3604101"/>
            <a:ext cx="1" cy="215303"/>
          </a:xfrm>
          <a:prstGeom prst="line">
            <a:avLst/>
          </a:prstGeom>
          <a:ln w="38100">
            <a:solidFill>
              <a:srgbClr val="4A7DBA"/>
            </a:solidFill>
          </a:ln>
        </p:spPr>
        <p:txBody>
          <a:bodyPr lIns="45719" rIns="45719"/>
          <a:lstStyle/>
          <a:p>
            <a:endParaRPr/>
          </a:p>
        </p:txBody>
      </p:sp>
      <p:sp>
        <p:nvSpPr>
          <p:cNvPr id="345" name="Google Shape;467;p35"/>
          <p:cNvSpPr/>
          <p:nvPr/>
        </p:nvSpPr>
        <p:spPr>
          <a:xfrm flipV="1">
            <a:off x="9160232" y="3082205"/>
            <a:ext cx="1" cy="531123"/>
          </a:xfrm>
          <a:prstGeom prst="line">
            <a:avLst/>
          </a:prstGeom>
          <a:ln w="38100">
            <a:solidFill>
              <a:srgbClr val="4A7DBA"/>
            </a:solidFill>
          </a:ln>
        </p:spPr>
        <p:txBody>
          <a:bodyPr lIns="45719" rIns="45719"/>
          <a:lstStyle/>
          <a:p>
            <a:endParaRPr/>
          </a:p>
        </p:txBody>
      </p:sp>
      <p:grpSp>
        <p:nvGrpSpPr>
          <p:cNvPr id="348" name="Google Shape;468;p35"/>
          <p:cNvGrpSpPr/>
          <p:nvPr/>
        </p:nvGrpSpPr>
        <p:grpSpPr>
          <a:xfrm>
            <a:off x="148458" y="4518764"/>
            <a:ext cx="609601" cy="381001"/>
            <a:chOff x="0" y="0"/>
            <a:chExt cx="609600" cy="381000"/>
          </a:xfrm>
        </p:grpSpPr>
        <p:sp>
          <p:nvSpPr>
            <p:cNvPr id="346" name="모서리가 둥근 직사각형"/>
            <p:cNvSpPr/>
            <p:nvPr/>
          </p:nvSpPr>
          <p:spPr>
            <a:xfrm>
              <a:off x="0" y="0"/>
              <a:ext cx="609600"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47" name="침대"/>
            <p:cNvSpPr txBox="1"/>
            <p:nvPr/>
          </p:nvSpPr>
          <p:spPr>
            <a:xfrm>
              <a:off x="77023" y="43200"/>
              <a:ext cx="455554" cy="294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침대</a:t>
              </a:r>
            </a:p>
          </p:txBody>
        </p:sp>
      </p:grpSp>
      <p:grpSp>
        <p:nvGrpSpPr>
          <p:cNvPr id="354" name="Google Shape;470;p35"/>
          <p:cNvGrpSpPr/>
          <p:nvPr/>
        </p:nvGrpSpPr>
        <p:grpSpPr>
          <a:xfrm>
            <a:off x="1505732" y="4460364"/>
            <a:ext cx="609601" cy="497801"/>
            <a:chOff x="0" y="0"/>
            <a:chExt cx="609600" cy="497799"/>
          </a:xfrm>
        </p:grpSpPr>
        <p:sp>
          <p:nvSpPr>
            <p:cNvPr id="352" name="모서리가 둥근 직사각형"/>
            <p:cNvSpPr/>
            <p:nvPr/>
          </p:nvSpPr>
          <p:spPr>
            <a:xfrm>
              <a:off x="0" y="58399"/>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53" name="매트리스"/>
            <p:cNvSpPr txBox="1"/>
            <p:nvPr/>
          </p:nvSpPr>
          <p:spPr>
            <a:xfrm>
              <a:off x="77023" y="0"/>
              <a:ext cx="455554" cy="49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매트리스</a:t>
              </a:r>
            </a:p>
          </p:txBody>
        </p:sp>
      </p:grpSp>
      <p:grpSp>
        <p:nvGrpSpPr>
          <p:cNvPr id="357" name="Google Shape;471;p35"/>
          <p:cNvGrpSpPr/>
          <p:nvPr/>
        </p:nvGrpSpPr>
        <p:grpSpPr>
          <a:xfrm>
            <a:off x="1779596" y="5808478"/>
            <a:ext cx="609601" cy="497801"/>
            <a:chOff x="0" y="0"/>
            <a:chExt cx="609600" cy="497799"/>
          </a:xfrm>
        </p:grpSpPr>
        <p:sp>
          <p:nvSpPr>
            <p:cNvPr id="355" name="모서리가 둥근 직사각형"/>
            <p:cNvSpPr/>
            <p:nvPr/>
          </p:nvSpPr>
          <p:spPr>
            <a:xfrm>
              <a:off x="0" y="58399"/>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56" name="드레스룸"/>
            <p:cNvSpPr txBox="1"/>
            <p:nvPr/>
          </p:nvSpPr>
          <p:spPr>
            <a:xfrm>
              <a:off x="77023" y="0"/>
              <a:ext cx="455554" cy="49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드레스룸</a:t>
              </a:r>
            </a:p>
          </p:txBody>
        </p:sp>
      </p:grpSp>
      <p:grpSp>
        <p:nvGrpSpPr>
          <p:cNvPr id="360" name="Google Shape;472;p35"/>
          <p:cNvGrpSpPr/>
          <p:nvPr/>
        </p:nvGrpSpPr>
        <p:grpSpPr>
          <a:xfrm>
            <a:off x="2452328" y="5808478"/>
            <a:ext cx="609601" cy="497801"/>
            <a:chOff x="0" y="0"/>
            <a:chExt cx="609600" cy="497799"/>
          </a:xfrm>
        </p:grpSpPr>
        <p:sp>
          <p:nvSpPr>
            <p:cNvPr id="358" name="모서리가 둥근 직사각형"/>
            <p:cNvSpPr/>
            <p:nvPr/>
          </p:nvSpPr>
          <p:spPr>
            <a:xfrm>
              <a:off x="0" y="58399"/>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59" name="붙박이장"/>
            <p:cNvSpPr txBox="1"/>
            <p:nvPr/>
          </p:nvSpPr>
          <p:spPr>
            <a:xfrm>
              <a:off x="77023" y="0"/>
              <a:ext cx="455554" cy="49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붙박이장</a:t>
              </a:r>
            </a:p>
          </p:txBody>
        </p:sp>
      </p:grpSp>
      <p:grpSp>
        <p:nvGrpSpPr>
          <p:cNvPr id="363" name="Google Shape;473;p35"/>
          <p:cNvGrpSpPr/>
          <p:nvPr/>
        </p:nvGrpSpPr>
        <p:grpSpPr>
          <a:xfrm>
            <a:off x="3124636" y="5866877"/>
            <a:ext cx="767352" cy="381001"/>
            <a:chOff x="0" y="0"/>
            <a:chExt cx="767350" cy="381000"/>
          </a:xfrm>
        </p:grpSpPr>
        <p:sp>
          <p:nvSpPr>
            <p:cNvPr id="361" name="모서리가 둥근 직사각형"/>
            <p:cNvSpPr/>
            <p:nvPr/>
          </p:nvSpPr>
          <p:spPr>
            <a:xfrm>
              <a:off x="0" y="0"/>
              <a:ext cx="767351"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62" name="싱글장"/>
            <p:cNvSpPr txBox="1"/>
            <p:nvPr/>
          </p:nvSpPr>
          <p:spPr>
            <a:xfrm>
              <a:off x="77023" y="43200"/>
              <a:ext cx="613305" cy="294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싱글장</a:t>
              </a:r>
            </a:p>
          </p:txBody>
        </p:sp>
      </p:grpSp>
      <p:grpSp>
        <p:nvGrpSpPr>
          <p:cNvPr id="366" name="Google Shape;474;p35"/>
          <p:cNvGrpSpPr/>
          <p:nvPr/>
        </p:nvGrpSpPr>
        <p:grpSpPr>
          <a:xfrm>
            <a:off x="4034825" y="4518764"/>
            <a:ext cx="609601" cy="381001"/>
            <a:chOff x="0" y="0"/>
            <a:chExt cx="609600" cy="381000"/>
          </a:xfrm>
        </p:grpSpPr>
        <p:sp>
          <p:nvSpPr>
            <p:cNvPr id="364" name="모서리가 둥근 직사각형"/>
            <p:cNvSpPr/>
            <p:nvPr/>
          </p:nvSpPr>
          <p:spPr>
            <a:xfrm>
              <a:off x="0" y="0"/>
              <a:ext cx="609600"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65" name="소파"/>
            <p:cNvSpPr txBox="1"/>
            <p:nvPr/>
          </p:nvSpPr>
          <p:spPr>
            <a:xfrm>
              <a:off x="77023" y="43200"/>
              <a:ext cx="455554" cy="294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소파</a:t>
              </a:r>
            </a:p>
          </p:txBody>
        </p:sp>
      </p:grpSp>
      <p:grpSp>
        <p:nvGrpSpPr>
          <p:cNvPr id="369" name="Google Shape;475;p35"/>
          <p:cNvGrpSpPr/>
          <p:nvPr/>
        </p:nvGrpSpPr>
        <p:grpSpPr>
          <a:xfrm>
            <a:off x="4682525" y="4518764"/>
            <a:ext cx="685801" cy="381001"/>
            <a:chOff x="0" y="0"/>
            <a:chExt cx="685800" cy="381000"/>
          </a:xfrm>
        </p:grpSpPr>
        <p:sp>
          <p:nvSpPr>
            <p:cNvPr id="367" name="모서리가 둥근 직사각형"/>
            <p:cNvSpPr/>
            <p:nvPr/>
          </p:nvSpPr>
          <p:spPr>
            <a:xfrm>
              <a:off x="0" y="0"/>
              <a:ext cx="685800"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200">
                  <a:solidFill>
                    <a:srgbClr val="FFFFFF"/>
                  </a:solidFill>
                  <a:latin typeface="Malgun Gothic"/>
                  <a:ea typeface="Malgun Gothic"/>
                  <a:cs typeface="Malgun Gothic"/>
                  <a:sym typeface="Malgun Gothic"/>
                </a:defRPr>
              </a:pPr>
              <a:endParaRPr/>
            </a:p>
          </p:txBody>
        </p:sp>
        <p:sp>
          <p:nvSpPr>
            <p:cNvPr id="368" name="거실장"/>
            <p:cNvSpPr txBox="1"/>
            <p:nvPr/>
          </p:nvSpPr>
          <p:spPr>
            <a:xfrm>
              <a:off x="77023" y="49549"/>
              <a:ext cx="531754" cy="281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200">
                  <a:solidFill>
                    <a:srgbClr val="FFFFFF"/>
                  </a:solidFill>
                  <a:latin typeface="Malgun Gothic"/>
                  <a:ea typeface="Malgun Gothic"/>
                  <a:cs typeface="Malgun Gothic"/>
                  <a:sym typeface="Malgun Gothic"/>
                </a:defRPr>
              </a:lvl1pPr>
            </a:lstStyle>
            <a:p>
              <a:r>
                <a:t>거실장</a:t>
              </a:r>
            </a:p>
          </p:txBody>
        </p:sp>
      </p:grpSp>
      <p:grpSp>
        <p:nvGrpSpPr>
          <p:cNvPr id="372" name="Google Shape;476;p35"/>
          <p:cNvGrpSpPr/>
          <p:nvPr/>
        </p:nvGrpSpPr>
        <p:grpSpPr>
          <a:xfrm>
            <a:off x="5406425" y="4511164"/>
            <a:ext cx="609601" cy="396201"/>
            <a:chOff x="0" y="0"/>
            <a:chExt cx="609600" cy="396199"/>
          </a:xfrm>
        </p:grpSpPr>
        <p:sp>
          <p:nvSpPr>
            <p:cNvPr id="370" name="모서리가 둥근 직사각형"/>
            <p:cNvSpPr/>
            <p:nvPr/>
          </p:nvSpPr>
          <p:spPr>
            <a:xfrm>
              <a:off x="0" y="7599"/>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000">
                  <a:solidFill>
                    <a:srgbClr val="FFFFFF"/>
                  </a:solidFill>
                  <a:latin typeface="Malgun Gothic"/>
                  <a:ea typeface="Malgun Gothic"/>
                  <a:cs typeface="Malgun Gothic"/>
                  <a:sym typeface="Malgun Gothic"/>
                </a:defRPr>
              </a:pPr>
              <a:endParaRPr/>
            </a:p>
          </p:txBody>
        </p:sp>
        <p:sp>
          <p:nvSpPr>
            <p:cNvPr id="371" name="거실테이블"/>
            <p:cNvSpPr txBox="1"/>
            <p:nvPr/>
          </p:nvSpPr>
          <p:spPr>
            <a:xfrm>
              <a:off x="77023" y="0"/>
              <a:ext cx="455554" cy="39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000">
                  <a:solidFill>
                    <a:srgbClr val="FFFFFF"/>
                  </a:solidFill>
                  <a:latin typeface="Malgun Gothic"/>
                  <a:ea typeface="Malgun Gothic"/>
                  <a:cs typeface="Malgun Gothic"/>
                  <a:sym typeface="Malgun Gothic"/>
                </a:defRPr>
              </a:lvl1pPr>
            </a:lstStyle>
            <a:p>
              <a:r>
                <a:t>거실테이블</a:t>
              </a:r>
            </a:p>
          </p:txBody>
        </p:sp>
      </p:grpSp>
      <p:grpSp>
        <p:nvGrpSpPr>
          <p:cNvPr id="375" name="Google Shape;477;p35"/>
          <p:cNvGrpSpPr/>
          <p:nvPr/>
        </p:nvGrpSpPr>
        <p:grpSpPr>
          <a:xfrm>
            <a:off x="3963882" y="5866877"/>
            <a:ext cx="751399" cy="381001"/>
            <a:chOff x="0" y="0"/>
            <a:chExt cx="751397" cy="381000"/>
          </a:xfrm>
        </p:grpSpPr>
        <p:sp>
          <p:nvSpPr>
            <p:cNvPr id="373" name="모서리가 둥근 직사각형"/>
            <p:cNvSpPr/>
            <p:nvPr/>
          </p:nvSpPr>
          <p:spPr>
            <a:xfrm>
              <a:off x="0" y="0"/>
              <a:ext cx="751398"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74" name="서랍장"/>
            <p:cNvSpPr txBox="1"/>
            <p:nvPr/>
          </p:nvSpPr>
          <p:spPr>
            <a:xfrm>
              <a:off x="77023" y="43200"/>
              <a:ext cx="597352" cy="294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서랍장</a:t>
              </a:r>
            </a:p>
          </p:txBody>
        </p:sp>
      </p:grpSp>
      <p:grpSp>
        <p:nvGrpSpPr>
          <p:cNvPr id="378" name="Google Shape;478;p35"/>
          <p:cNvGrpSpPr/>
          <p:nvPr/>
        </p:nvGrpSpPr>
        <p:grpSpPr>
          <a:xfrm>
            <a:off x="6016025" y="5829300"/>
            <a:ext cx="609601" cy="381000"/>
            <a:chOff x="0" y="0"/>
            <a:chExt cx="609600" cy="381000"/>
          </a:xfrm>
        </p:grpSpPr>
        <p:sp>
          <p:nvSpPr>
            <p:cNvPr id="376" name="모서리가 둥근 직사각형"/>
            <p:cNvSpPr/>
            <p:nvPr/>
          </p:nvSpPr>
          <p:spPr>
            <a:xfrm>
              <a:off x="0" y="0"/>
              <a:ext cx="609600"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77" name="식탁"/>
            <p:cNvSpPr txBox="1"/>
            <p:nvPr/>
          </p:nvSpPr>
          <p:spPr>
            <a:xfrm>
              <a:off x="77023" y="43200"/>
              <a:ext cx="455554" cy="294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식탁</a:t>
              </a:r>
            </a:p>
          </p:txBody>
        </p:sp>
      </p:grpSp>
      <p:grpSp>
        <p:nvGrpSpPr>
          <p:cNvPr id="381" name="Google Shape;479;p35"/>
          <p:cNvGrpSpPr/>
          <p:nvPr/>
        </p:nvGrpSpPr>
        <p:grpSpPr>
          <a:xfrm>
            <a:off x="6877922" y="5770900"/>
            <a:ext cx="609601" cy="497801"/>
            <a:chOff x="0" y="0"/>
            <a:chExt cx="609600" cy="497799"/>
          </a:xfrm>
        </p:grpSpPr>
        <p:sp>
          <p:nvSpPr>
            <p:cNvPr id="379" name="모서리가 둥근 직사각형"/>
            <p:cNvSpPr/>
            <p:nvPr/>
          </p:nvSpPr>
          <p:spPr>
            <a:xfrm>
              <a:off x="0" y="58399"/>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80" name="식탁의자"/>
            <p:cNvSpPr txBox="1"/>
            <p:nvPr/>
          </p:nvSpPr>
          <p:spPr>
            <a:xfrm>
              <a:off x="77023" y="0"/>
              <a:ext cx="455554" cy="49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식탁의자</a:t>
              </a:r>
            </a:p>
          </p:txBody>
        </p:sp>
      </p:grpSp>
      <p:grpSp>
        <p:nvGrpSpPr>
          <p:cNvPr id="384" name="Google Shape;480;p35"/>
          <p:cNvGrpSpPr/>
          <p:nvPr/>
        </p:nvGrpSpPr>
        <p:grpSpPr>
          <a:xfrm>
            <a:off x="7715108" y="5829300"/>
            <a:ext cx="609601" cy="381000"/>
            <a:chOff x="0" y="0"/>
            <a:chExt cx="609600" cy="381000"/>
          </a:xfrm>
        </p:grpSpPr>
        <p:sp>
          <p:nvSpPr>
            <p:cNvPr id="382" name="모서리가 둥근 직사각형"/>
            <p:cNvSpPr/>
            <p:nvPr/>
          </p:nvSpPr>
          <p:spPr>
            <a:xfrm>
              <a:off x="0" y="0"/>
              <a:ext cx="609600"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83" name="의자"/>
            <p:cNvSpPr txBox="1"/>
            <p:nvPr/>
          </p:nvSpPr>
          <p:spPr>
            <a:xfrm>
              <a:off x="77023" y="43200"/>
              <a:ext cx="455554" cy="294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의자</a:t>
              </a:r>
            </a:p>
          </p:txBody>
        </p:sp>
      </p:grpSp>
      <p:grpSp>
        <p:nvGrpSpPr>
          <p:cNvPr id="387" name="Google Shape;481;p35"/>
          <p:cNvGrpSpPr/>
          <p:nvPr/>
        </p:nvGrpSpPr>
        <p:grpSpPr>
          <a:xfrm>
            <a:off x="8610600" y="5829300"/>
            <a:ext cx="609600" cy="381000"/>
            <a:chOff x="0" y="0"/>
            <a:chExt cx="609600" cy="381000"/>
          </a:xfrm>
        </p:grpSpPr>
        <p:sp>
          <p:nvSpPr>
            <p:cNvPr id="385" name="모서리가 둥근 직사각형"/>
            <p:cNvSpPr/>
            <p:nvPr/>
          </p:nvSpPr>
          <p:spPr>
            <a:xfrm>
              <a:off x="0" y="0"/>
              <a:ext cx="609600"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86" name="책상"/>
            <p:cNvSpPr txBox="1"/>
            <p:nvPr/>
          </p:nvSpPr>
          <p:spPr>
            <a:xfrm>
              <a:off x="77023" y="43200"/>
              <a:ext cx="455554" cy="294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책상</a:t>
              </a:r>
            </a:p>
          </p:txBody>
        </p:sp>
      </p:grpSp>
      <p:grpSp>
        <p:nvGrpSpPr>
          <p:cNvPr id="390" name="Google Shape;482;p35"/>
          <p:cNvGrpSpPr/>
          <p:nvPr/>
        </p:nvGrpSpPr>
        <p:grpSpPr>
          <a:xfrm>
            <a:off x="8856880" y="4520778"/>
            <a:ext cx="1223508" cy="381003"/>
            <a:chOff x="0" y="64180"/>
            <a:chExt cx="1223507" cy="381001"/>
          </a:xfrm>
        </p:grpSpPr>
        <p:sp>
          <p:nvSpPr>
            <p:cNvPr id="388" name="모서리가 둥근 직사각형"/>
            <p:cNvSpPr/>
            <p:nvPr/>
          </p:nvSpPr>
          <p:spPr>
            <a:xfrm>
              <a:off x="0" y="64180"/>
              <a:ext cx="1223507"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89" name="진행중인 이벤트"/>
            <p:cNvSpPr txBox="1"/>
            <p:nvPr/>
          </p:nvSpPr>
          <p:spPr>
            <a:xfrm>
              <a:off x="77023" y="131591"/>
              <a:ext cx="1069459" cy="24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rPr sz="1000" dirty="0" err="1"/>
                <a:t>진행중인</a:t>
              </a:r>
              <a:r>
                <a:rPr sz="1000" dirty="0"/>
                <a:t> </a:t>
              </a:r>
              <a:r>
                <a:rPr sz="1000" dirty="0" err="1"/>
                <a:t>이벤트</a:t>
              </a:r>
              <a:endParaRPr sz="1000" dirty="0"/>
            </a:p>
          </p:txBody>
        </p:sp>
      </p:grpSp>
      <p:grpSp>
        <p:nvGrpSpPr>
          <p:cNvPr id="393" name="Google Shape;483;p35"/>
          <p:cNvGrpSpPr/>
          <p:nvPr/>
        </p:nvGrpSpPr>
        <p:grpSpPr>
          <a:xfrm>
            <a:off x="10169894" y="4518764"/>
            <a:ext cx="1223507" cy="381001"/>
            <a:chOff x="0" y="0"/>
            <a:chExt cx="1223506" cy="381000"/>
          </a:xfrm>
        </p:grpSpPr>
        <p:sp>
          <p:nvSpPr>
            <p:cNvPr id="391" name="모서리가 둥근 직사각형"/>
            <p:cNvSpPr/>
            <p:nvPr/>
          </p:nvSpPr>
          <p:spPr>
            <a:xfrm>
              <a:off x="0" y="0"/>
              <a:ext cx="1223507"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92" name="당첨자 발표"/>
            <p:cNvSpPr txBox="1"/>
            <p:nvPr/>
          </p:nvSpPr>
          <p:spPr>
            <a:xfrm>
              <a:off x="77023" y="37419"/>
              <a:ext cx="1069459" cy="3061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당첨자 발표</a:t>
              </a:r>
            </a:p>
          </p:txBody>
        </p:sp>
      </p:grpSp>
      <p:grpSp>
        <p:nvGrpSpPr>
          <p:cNvPr id="396" name="Google Shape;484;p35"/>
          <p:cNvGrpSpPr/>
          <p:nvPr/>
        </p:nvGrpSpPr>
        <p:grpSpPr>
          <a:xfrm>
            <a:off x="14164352" y="4398259"/>
            <a:ext cx="1279613" cy="509362"/>
            <a:chOff x="0" y="0"/>
            <a:chExt cx="1279612" cy="509360"/>
          </a:xfrm>
        </p:grpSpPr>
        <p:sp>
          <p:nvSpPr>
            <p:cNvPr id="394" name="모서리가 둥근 직사각형"/>
            <p:cNvSpPr/>
            <p:nvPr/>
          </p:nvSpPr>
          <p:spPr>
            <a:xfrm>
              <a:off x="0" y="64180"/>
              <a:ext cx="1279613"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95" name="우리집 도면 만들기"/>
            <p:cNvSpPr txBox="1"/>
            <p:nvPr/>
          </p:nvSpPr>
          <p:spPr>
            <a:xfrm>
              <a:off x="77024" y="0"/>
              <a:ext cx="1125564" cy="5093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우리집 도면 만들기</a:t>
              </a:r>
            </a:p>
          </p:txBody>
        </p:sp>
      </p:grpSp>
      <p:grpSp>
        <p:nvGrpSpPr>
          <p:cNvPr id="399" name="Google Shape;485;p35"/>
          <p:cNvGrpSpPr/>
          <p:nvPr/>
        </p:nvGrpSpPr>
        <p:grpSpPr>
          <a:xfrm>
            <a:off x="14204700" y="5770900"/>
            <a:ext cx="609601" cy="497801"/>
            <a:chOff x="0" y="0"/>
            <a:chExt cx="609600" cy="497799"/>
          </a:xfrm>
        </p:grpSpPr>
        <p:sp>
          <p:nvSpPr>
            <p:cNvPr id="397" name="모서리가 둥근 직사각형"/>
            <p:cNvSpPr/>
            <p:nvPr/>
          </p:nvSpPr>
          <p:spPr>
            <a:xfrm>
              <a:off x="0" y="58399"/>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398" name="회원정보"/>
            <p:cNvSpPr txBox="1"/>
            <p:nvPr/>
          </p:nvSpPr>
          <p:spPr>
            <a:xfrm>
              <a:off x="77023" y="0"/>
              <a:ext cx="455554" cy="49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회원정보</a:t>
              </a:r>
            </a:p>
          </p:txBody>
        </p:sp>
      </p:grpSp>
      <p:grpSp>
        <p:nvGrpSpPr>
          <p:cNvPr id="402" name="Google Shape;486;p35"/>
          <p:cNvGrpSpPr/>
          <p:nvPr/>
        </p:nvGrpSpPr>
        <p:grpSpPr>
          <a:xfrm>
            <a:off x="14877432" y="5770900"/>
            <a:ext cx="609601" cy="497801"/>
            <a:chOff x="0" y="0"/>
            <a:chExt cx="609600" cy="497799"/>
          </a:xfrm>
        </p:grpSpPr>
        <p:sp>
          <p:nvSpPr>
            <p:cNvPr id="400" name="모서리가 둥근 직사각형"/>
            <p:cNvSpPr/>
            <p:nvPr/>
          </p:nvSpPr>
          <p:spPr>
            <a:xfrm>
              <a:off x="0" y="58399"/>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401" name="주문조회"/>
            <p:cNvSpPr txBox="1"/>
            <p:nvPr/>
          </p:nvSpPr>
          <p:spPr>
            <a:xfrm>
              <a:off x="77023" y="0"/>
              <a:ext cx="455554" cy="49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주문조회</a:t>
              </a:r>
            </a:p>
          </p:txBody>
        </p:sp>
      </p:grpSp>
      <p:grpSp>
        <p:nvGrpSpPr>
          <p:cNvPr id="405" name="Google Shape;487;p35"/>
          <p:cNvGrpSpPr/>
          <p:nvPr/>
        </p:nvGrpSpPr>
        <p:grpSpPr>
          <a:xfrm>
            <a:off x="15549742" y="5770900"/>
            <a:ext cx="609601" cy="497801"/>
            <a:chOff x="0" y="0"/>
            <a:chExt cx="609600" cy="497799"/>
          </a:xfrm>
        </p:grpSpPr>
        <p:sp>
          <p:nvSpPr>
            <p:cNvPr id="403" name="모서리가 둥근 직사각형"/>
            <p:cNvSpPr/>
            <p:nvPr/>
          </p:nvSpPr>
          <p:spPr>
            <a:xfrm>
              <a:off x="0" y="58399"/>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404" name="회원가입"/>
            <p:cNvSpPr txBox="1"/>
            <p:nvPr/>
          </p:nvSpPr>
          <p:spPr>
            <a:xfrm>
              <a:off x="77023" y="0"/>
              <a:ext cx="455554" cy="49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rPr dirty="0" err="1"/>
                <a:t>회원가입</a:t>
              </a:r>
              <a:endParaRPr dirty="0"/>
            </a:p>
          </p:txBody>
        </p:sp>
      </p:grpSp>
      <p:grpSp>
        <p:nvGrpSpPr>
          <p:cNvPr id="408" name="Google Shape;488;p35"/>
          <p:cNvGrpSpPr/>
          <p:nvPr/>
        </p:nvGrpSpPr>
        <p:grpSpPr>
          <a:xfrm>
            <a:off x="16222051" y="5770900"/>
            <a:ext cx="609601" cy="497801"/>
            <a:chOff x="0" y="0"/>
            <a:chExt cx="609600" cy="497799"/>
          </a:xfrm>
        </p:grpSpPr>
        <p:sp>
          <p:nvSpPr>
            <p:cNvPr id="406" name="모서리가 둥근 직사각형"/>
            <p:cNvSpPr/>
            <p:nvPr/>
          </p:nvSpPr>
          <p:spPr>
            <a:xfrm>
              <a:off x="0" y="58399"/>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407" name="장바구니"/>
            <p:cNvSpPr txBox="1"/>
            <p:nvPr/>
          </p:nvSpPr>
          <p:spPr>
            <a:xfrm>
              <a:off x="77023" y="0"/>
              <a:ext cx="455554" cy="49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rPr dirty="0" err="1"/>
                <a:t>장바구니</a:t>
              </a:r>
              <a:endParaRPr dirty="0"/>
            </a:p>
          </p:txBody>
        </p:sp>
      </p:grpSp>
      <p:grpSp>
        <p:nvGrpSpPr>
          <p:cNvPr id="411" name="Google Shape;489;p35"/>
          <p:cNvGrpSpPr/>
          <p:nvPr/>
        </p:nvGrpSpPr>
        <p:grpSpPr>
          <a:xfrm>
            <a:off x="16894801" y="5829300"/>
            <a:ext cx="743212" cy="381000"/>
            <a:chOff x="0" y="0"/>
            <a:chExt cx="743210" cy="381000"/>
          </a:xfrm>
        </p:grpSpPr>
        <p:sp>
          <p:nvSpPr>
            <p:cNvPr id="409" name="모서리가 둥근 직사각형"/>
            <p:cNvSpPr/>
            <p:nvPr/>
          </p:nvSpPr>
          <p:spPr>
            <a:xfrm>
              <a:off x="0" y="0"/>
              <a:ext cx="743211" cy="3810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410" name="로그인"/>
            <p:cNvSpPr txBox="1"/>
            <p:nvPr/>
          </p:nvSpPr>
          <p:spPr>
            <a:xfrm>
              <a:off x="77023" y="43200"/>
              <a:ext cx="589165" cy="294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로그인</a:t>
              </a:r>
            </a:p>
          </p:txBody>
        </p:sp>
      </p:grpSp>
      <p:sp>
        <p:nvSpPr>
          <p:cNvPr id="412" name="Google Shape;490;p35"/>
          <p:cNvSpPr/>
          <p:nvPr/>
        </p:nvSpPr>
        <p:spPr>
          <a:xfrm flipV="1">
            <a:off x="10117602" y="4142756"/>
            <a:ext cx="1" cy="188101"/>
          </a:xfrm>
          <a:prstGeom prst="line">
            <a:avLst/>
          </a:prstGeom>
          <a:ln w="38100">
            <a:solidFill>
              <a:srgbClr val="4A7DBA"/>
            </a:solidFill>
          </a:ln>
        </p:spPr>
        <p:txBody>
          <a:bodyPr lIns="45719" rIns="45719"/>
          <a:lstStyle/>
          <a:p>
            <a:endParaRPr/>
          </a:p>
        </p:txBody>
      </p:sp>
      <p:sp>
        <p:nvSpPr>
          <p:cNvPr id="413" name="Google Shape;491;p35"/>
          <p:cNvSpPr/>
          <p:nvPr/>
        </p:nvSpPr>
        <p:spPr>
          <a:xfrm flipV="1">
            <a:off x="15184903" y="5547359"/>
            <a:ext cx="0" cy="275592"/>
          </a:xfrm>
          <a:prstGeom prst="line">
            <a:avLst/>
          </a:prstGeom>
          <a:ln w="38100">
            <a:solidFill>
              <a:srgbClr val="4A7DBA"/>
            </a:solidFill>
            <a:headEnd type="stealth"/>
          </a:ln>
        </p:spPr>
        <p:txBody>
          <a:bodyPr lIns="45719" rIns="45719"/>
          <a:lstStyle/>
          <a:p>
            <a:endParaRPr/>
          </a:p>
        </p:txBody>
      </p:sp>
      <p:sp>
        <p:nvSpPr>
          <p:cNvPr id="414" name="Google Shape;492;p35"/>
          <p:cNvSpPr/>
          <p:nvPr/>
        </p:nvSpPr>
        <p:spPr>
          <a:xfrm flipV="1">
            <a:off x="15870703" y="5547359"/>
            <a:ext cx="0" cy="275591"/>
          </a:xfrm>
          <a:prstGeom prst="line">
            <a:avLst/>
          </a:prstGeom>
          <a:ln w="38100">
            <a:solidFill>
              <a:srgbClr val="4A7DBA"/>
            </a:solidFill>
            <a:headEnd type="stealth"/>
          </a:ln>
        </p:spPr>
        <p:txBody>
          <a:bodyPr lIns="45719" rIns="45719"/>
          <a:lstStyle/>
          <a:p>
            <a:endParaRPr/>
          </a:p>
        </p:txBody>
      </p:sp>
      <p:sp>
        <p:nvSpPr>
          <p:cNvPr id="415" name="Google Shape;493;p35"/>
          <p:cNvSpPr/>
          <p:nvPr/>
        </p:nvSpPr>
        <p:spPr>
          <a:xfrm flipV="1">
            <a:off x="16556503" y="5547359"/>
            <a:ext cx="0" cy="275592"/>
          </a:xfrm>
          <a:prstGeom prst="line">
            <a:avLst/>
          </a:prstGeom>
          <a:ln w="38100">
            <a:solidFill>
              <a:srgbClr val="4A7DBA"/>
            </a:solidFill>
            <a:headEnd type="stealth"/>
          </a:ln>
        </p:spPr>
        <p:txBody>
          <a:bodyPr lIns="45719" rIns="45719"/>
          <a:lstStyle/>
          <a:p>
            <a:endParaRPr/>
          </a:p>
        </p:txBody>
      </p:sp>
      <p:sp>
        <p:nvSpPr>
          <p:cNvPr id="416" name="Google Shape;494;p35"/>
          <p:cNvSpPr/>
          <p:nvPr/>
        </p:nvSpPr>
        <p:spPr>
          <a:xfrm flipV="1">
            <a:off x="17037801" y="4139698"/>
            <a:ext cx="0" cy="1366236"/>
          </a:xfrm>
          <a:prstGeom prst="line">
            <a:avLst/>
          </a:prstGeom>
          <a:ln w="38100">
            <a:solidFill>
              <a:srgbClr val="4A7DBA"/>
            </a:solidFill>
          </a:ln>
        </p:spPr>
        <p:txBody>
          <a:bodyPr lIns="45719" rIns="45719"/>
          <a:lstStyle/>
          <a:p>
            <a:endParaRPr/>
          </a:p>
        </p:txBody>
      </p:sp>
      <p:grpSp>
        <p:nvGrpSpPr>
          <p:cNvPr id="419" name="Google Shape;495;p35"/>
          <p:cNvGrpSpPr/>
          <p:nvPr/>
        </p:nvGrpSpPr>
        <p:grpSpPr>
          <a:xfrm>
            <a:off x="12254054" y="7438873"/>
            <a:ext cx="727675" cy="461622"/>
            <a:chOff x="0" y="23870"/>
            <a:chExt cx="727673" cy="461621"/>
          </a:xfrm>
        </p:grpSpPr>
        <p:sp>
          <p:nvSpPr>
            <p:cNvPr id="417" name="모서리가 둥근 직사각형"/>
            <p:cNvSpPr/>
            <p:nvPr/>
          </p:nvSpPr>
          <p:spPr>
            <a:xfrm>
              <a:off x="0" y="64180"/>
              <a:ext cx="727673"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418" name="주문서 작성"/>
            <p:cNvSpPr txBox="1"/>
            <p:nvPr/>
          </p:nvSpPr>
          <p:spPr>
            <a:xfrm>
              <a:off x="77024" y="23870"/>
              <a:ext cx="573625" cy="46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rPr sz="1200" dirty="0" err="1" smtClean="0"/>
                <a:t>주문서</a:t>
              </a:r>
              <a:r>
                <a:rPr sz="1200" dirty="0" smtClean="0"/>
                <a:t> </a:t>
              </a:r>
              <a:r>
                <a:rPr sz="1200" dirty="0" err="1"/>
                <a:t>작성</a:t>
              </a:r>
              <a:endParaRPr sz="1200" dirty="0"/>
            </a:p>
          </p:txBody>
        </p:sp>
      </p:grpSp>
      <p:grpSp>
        <p:nvGrpSpPr>
          <p:cNvPr id="422" name="Google Shape;496;p35"/>
          <p:cNvGrpSpPr/>
          <p:nvPr/>
        </p:nvGrpSpPr>
        <p:grpSpPr>
          <a:xfrm>
            <a:off x="16790156" y="6533666"/>
            <a:ext cx="952501" cy="461622"/>
            <a:chOff x="0" y="29650"/>
            <a:chExt cx="952500" cy="461620"/>
          </a:xfrm>
        </p:grpSpPr>
        <p:sp>
          <p:nvSpPr>
            <p:cNvPr id="420" name="모서리가 둥근 직사각형"/>
            <p:cNvSpPr/>
            <p:nvPr/>
          </p:nvSpPr>
          <p:spPr>
            <a:xfrm>
              <a:off x="0" y="69960"/>
              <a:ext cx="9525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421" name="아이디, 비번 찾기"/>
            <p:cNvSpPr txBox="1"/>
            <p:nvPr/>
          </p:nvSpPr>
          <p:spPr>
            <a:xfrm>
              <a:off x="77024" y="29650"/>
              <a:ext cx="798452" cy="4616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rPr sz="1200" dirty="0" err="1"/>
                <a:t>아이디</a:t>
              </a:r>
              <a:r>
                <a:rPr sz="1200" dirty="0"/>
                <a:t>, </a:t>
              </a:r>
              <a:r>
                <a:rPr sz="1200" dirty="0" err="1"/>
                <a:t>비번</a:t>
              </a:r>
              <a:r>
                <a:rPr sz="1200" dirty="0"/>
                <a:t> </a:t>
              </a:r>
              <a:r>
                <a:rPr sz="1200" dirty="0" err="1"/>
                <a:t>찾기</a:t>
              </a:r>
              <a:endParaRPr sz="1200" dirty="0"/>
            </a:p>
          </p:txBody>
        </p:sp>
      </p:grpSp>
      <p:grpSp>
        <p:nvGrpSpPr>
          <p:cNvPr id="425" name="Google Shape;497;p35"/>
          <p:cNvGrpSpPr/>
          <p:nvPr/>
        </p:nvGrpSpPr>
        <p:grpSpPr>
          <a:xfrm>
            <a:off x="13078153" y="7421353"/>
            <a:ext cx="609601" cy="509361"/>
            <a:chOff x="0" y="0"/>
            <a:chExt cx="609600" cy="509360"/>
          </a:xfrm>
        </p:grpSpPr>
        <p:sp>
          <p:nvSpPr>
            <p:cNvPr id="423" name="모서리가 둥근 직사각형"/>
            <p:cNvSpPr/>
            <p:nvPr/>
          </p:nvSpPr>
          <p:spPr>
            <a:xfrm>
              <a:off x="0" y="64180"/>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424" name="상품 결제"/>
            <p:cNvSpPr txBox="1"/>
            <p:nvPr/>
          </p:nvSpPr>
          <p:spPr>
            <a:xfrm>
              <a:off x="77023" y="0"/>
              <a:ext cx="455554" cy="5093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t>상품 결제</a:t>
              </a:r>
            </a:p>
          </p:txBody>
        </p:sp>
      </p:grpSp>
      <p:grpSp>
        <p:nvGrpSpPr>
          <p:cNvPr id="428" name="Google Shape;498;p35"/>
          <p:cNvGrpSpPr/>
          <p:nvPr/>
        </p:nvGrpSpPr>
        <p:grpSpPr>
          <a:xfrm>
            <a:off x="13784180" y="7421353"/>
            <a:ext cx="609601" cy="509361"/>
            <a:chOff x="0" y="0"/>
            <a:chExt cx="609600" cy="509360"/>
          </a:xfrm>
        </p:grpSpPr>
        <p:sp>
          <p:nvSpPr>
            <p:cNvPr id="426" name="모서리가 둥근 직사각형"/>
            <p:cNvSpPr/>
            <p:nvPr/>
          </p:nvSpPr>
          <p:spPr>
            <a:xfrm>
              <a:off x="0" y="64180"/>
              <a:ext cx="609600" cy="381001"/>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300">
                  <a:solidFill>
                    <a:srgbClr val="FFFFFF"/>
                  </a:solidFill>
                  <a:latin typeface="Malgun Gothic"/>
                  <a:ea typeface="Malgun Gothic"/>
                  <a:cs typeface="Malgun Gothic"/>
                  <a:sym typeface="Malgun Gothic"/>
                </a:defRPr>
              </a:pPr>
              <a:endParaRPr/>
            </a:p>
          </p:txBody>
        </p:sp>
        <p:sp>
          <p:nvSpPr>
            <p:cNvPr id="427" name="주문 완료"/>
            <p:cNvSpPr txBox="1"/>
            <p:nvPr/>
          </p:nvSpPr>
          <p:spPr>
            <a:xfrm>
              <a:off x="77023" y="0"/>
              <a:ext cx="455554" cy="5093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a:solidFill>
                    <a:srgbClr val="FFFFFF"/>
                  </a:solidFill>
                  <a:latin typeface="Malgun Gothic"/>
                  <a:ea typeface="Malgun Gothic"/>
                  <a:cs typeface="Malgun Gothic"/>
                  <a:sym typeface="Malgun Gothic"/>
                </a:defRPr>
              </a:lvl1pPr>
            </a:lstStyle>
            <a:p>
              <a:r>
                <a:rPr dirty="0" err="1"/>
                <a:t>주문</a:t>
              </a:r>
              <a:r>
                <a:rPr dirty="0"/>
                <a:t> </a:t>
              </a:r>
              <a:r>
                <a:rPr dirty="0" err="1"/>
                <a:t>완료</a:t>
              </a:r>
              <a:endParaRPr dirty="0"/>
            </a:p>
          </p:txBody>
        </p:sp>
      </p:grpSp>
      <p:sp>
        <p:nvSpPr>
          <p:cNvPr id="429" name="Google Shape;499;p35"/>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정보 구조도</a:t>
            </a:r>
          </a:p>
        </p:txBody>
      </p:sp>
      <p:sp>
        <p:nvSpPr>
          <p:cNvPr id="454" name="Google Shape;504;p35"/>
          <p:cNvSpPr/>
          <p:nvPr/>
        </p:nvSpPr>
        <p:spPr>
          <a:xfrm>
            <a:off x="17266406" y="6223000"/>
            <a:ext cx="1" cy="2810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38100">
            <a:solidFill>
              <a:srgbClr val="4A7DBA"/>
            </a:solidFill>
            <a:tailEnd type="stealth"/>
          </a:ln>
        </p:spPr>
        <p:txBody>
          <a:bodyPr/>
          <a:lstStyle/>
          <a:p>
            <a:endParaRPr/>
          </a:p>
        </p:txBody>
      </p:sp>
      <p:sp>
        <p:nvSpPr>
          <p:cNvPr id="435" name="Google Shape;505;p35"/>
          <p:cNvSpPr/>
          <p:nvPr/>
        </p:nvSpPr>
        <p:spPr>
          <a:xfrm>
            <a:off x="2757130" y="5572276"/>
            <a:ext cx="0" cy="288254"/>
          </a:xfrm>
          <a:prstGeom prst="line">
            <a:avLst/>
          </a:prstGeom>
          <a:ln w="38100">
            <a:solidFill>
              <a:srgbClr val="4A7DBA"/>
            </a:solidFill>
            <a:tailEnd type="stealth"/>
          </a:ln>
        </p:spPr>
        <p:txBody>
          <a:bodyPr lIns="45719" rIns="45719"/>
          <a:lstStyle/>
          <a:p>
            <a:endParaRPr/>
          </a:p>
        </p:txBody>
      </p:sp>
      <p:sp>
        <p:nvSpPr>
          <p:cNvPr id="436" name="Google Shape;506;p35"/>
          <p:cNvSpPr/>
          <p:nvPr/>
        </p:nvSpPr>
        <p:spPr>
          <a:xfrm>
            <a:off x="3508312" y="5572276"/>
            <a:ext cx="0" cy="300953"/>
          </a:xfrm>
          <a:prstGeom prst="line">
            <a:avLst/>
          </a:prstGeom>
          <a:ln w="38100">
            <a:solidFill>
              <a:srgbClr val="4A7DBA"/>
            </a:solidFill>
            <a:tailEnd type="stealth"/>
          </a:ln>
        </p:spPr>
        <p:txBody>
          <a:bodyPr lIns="45719" rIns="45719"/>
          <a:lstStyle/>
          <a:p>
            <a:endParaRPr/>
          </a:p>
        </p:txBody>
      </p:sp>
      <p:sp>
        <p:nvSpPr>
          <p:cNvPr id="437" name="Google Shape;507;p35"/>
          <p:cNvSpPr/>
          <p:nvPr/>
        </p:nvSpPr>
        <p:spPr>
          <a:xfrm flipV="1">
            <a:off x="3213652" y="4146129"/>
            <a:ext cx="0" cy="1438808"/>
          </a:xfrm>
          <a:prstGeom prst="line">
            <a:avLst/>
          </a:prstGeom>
          <a:ln w="38100">
            <a:solidFill>
              <a:srgbClr val="4A7DBA"/>
            </a:solidFill>
          </a:ln>
        </p:spPr>
        <p:txBody>
          <a:bodyPr lIns="45719" rIns="45719"/>
          <a:lstStyle/>
          <a:p>
            <a:endParaRPr/>
          </a:p>
        </p:txBody>
      </p:sp>
      <p:sp>
        <p:nvSpPr>
          <p:cNvPr id="458" name="Google Shape;511;p35"/>
          <p:cNvSpPr/>
          <p:nvPr/>
        </p:nvSpPr>
        <p:spPr>
          <a:xfrm>
            <a:off x="5025913" y="4155654"/>
            <a:ext cx="842" cy="3504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38100">
            <a:solidFill>
              <a:srgbClr val="4A7DBA"/>
            </a:solidFill>
            <a:tailEnd type="stealth"/>
          </a:ln>
        </p:spPr>
        <p:txBody>
          <a:bodyPr/>
          <a:lstStyle/>
          <a:p>
            <a:endParaRPr/>
          </a:p>
        </p:txBody>
      </p:sp>
      <p:sp>
        <p:nvSpPr>
          <p:cNvPr id="462" name="Google Shape;515;p35"/>
          <p:cNvSpPr/>
          <p:nvPr/>
        </p:nvSpPr>
        <p:spPr>
          <a:xfrm>
            <a:off x="14805028" y="4154728"/>
            <a:ext cx="832" cy="243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38100">
            <a:solidFill>
              <a:srgbClr val="4A7DBA"/>
            </a:solidFill>
            <a:tailEnd type="stealth"/>
          </a:ln>
        </p:spPr>
        <p:txBody>
          <a:bodyPr/>
          <a:lstStyle/>
          <a:p>
            <a:endParaRPr/>
          </a:p>
        </p:txBody>
      </p:sp>
      <p:sp>
        <p:nvSpPr>
          <p:cNvPr id="446" name="Google Shape;516;p35"/>
          <p:cNvSpPr/>
          <p:nvPr/>
        </p:nvSpPr>
        <p:spPr>
          <a:xfrm flipV="1">
            <a:off x="6771272" y="4139698"/>
            <a:ext cx="1" cy="1467951"/>
          </a:xfrm>
          <a:prstGeom prst="line">
            <a:avLst/>
          </a:prstGeom>
          <a:ln w="38100">
            <a:solidFill>
              <a:srgbClr val="4A7DBA"/>
            </a:solidFill>
          </a:ln>
        </p:spPr>
        <p:txBody>
          <a:bodyPr lIns="45719" rIns="45719"/>
          <a:lstStyle/>
          <a:p>
            <a:endParaRPr/>
          </a:p>
        </p:txBody>
      </p:sp>
      <p:sp>
        <p:nvSpPr>
          <p:cNvPr id="447" name="Google Shape;517;p35"/>
          <p:cNvSpPr/>
          <p:nvPr/>
        </p:nvSpPr>
        <p:spPr>
          <a:xfrm flipV="1">
            <a:off x="8440420" y="4155352"/>
            <a:ext cx="1" cy="1452296"/>
          </a:xfrm>
          <a:prstGeom prst="line">
            <a:avLst/>
          </a:prstGeom>
          <a:ln w="38100">
            <a:solidFill>
              <a:srgbClr val="4A7DBA"/>
            </a:solidFill>
          </a:ln>
        </p:spPr>
        <p:txBody>
          <a:bodyPr lIns="45719" rIns="45719"/>
          <a:lstStyle/>
          <a:p>
            <a:endParaRPr/>
          </a:p>
        </p:txBody>
      </p:sp>
      <p:sp>
        <p:nvSpPr>
          <p:cNvPr id="448" name="Google Shape;518;p35"/>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cxnSp>
        <p:nvCxnSpPr>
          <p:cNvPr id="5" name="꺾인 연결선 4"/>
          <p:cNvCxnSpPr/>
          <p:nvPr/>
        </p:nvCxnSpPr>
        <p:spPr>
          <a:xfrm rot="16200000" flipH="1">
            <a:off x="9045324" y="-4067902"/>
            <a:ext cx="15577" cy="15842437"/>
          </a:xfrm>
          <a:prstGeom prst="bentConnector3">
            <a:avLst>
              <a:gd name="adj1" fmla="val -1467548"/>
            </a:avLst>
          </a:prstGeom>
          <a:noFill/>
          <a:ln w="25400" cap="flat">
            <a:solidFill>
              <a:schemeClr val="accent1"/>
            </a:solidFill>
            <a:prstDash val="solid"/>
            <a:round/>
          </a:ln>
          <a:effectLst/>
        </p:spPr>
        <p:style>
          <a:lnRef idx="0">
            <a:scrgbClr r="0" g="0" b="0"/>
          </a:lnRef>
          <a:fillRef idx="0">
            <a:scrgbClr r="0" g="0" b="0"/>
          </a:fillRef>
          <a:effectRef idx="0">
            <a:scrgbClr r="0" g="0" b="0"/>
          </a:effectRef>
          <a:fontRef idx="none"/>
        </p:style>
      </p:cxnSp>
      <p:cxnSp>
        <p:nvCxnSpPr>
          <p:cNvPr id="7" name="꺾인 연결선 6"/>
          <p:cNvCxnSpPr>
            <a:stCxn id="398" idx="0"/>
            <a:endCxn id="409" idx="0"/>
          </p:cNvCxnSpPr>
          <p:nvPr/>
        </p:nvCxnSpPr>
        <p:spPr>
          <a:xfrm rot="16200000" flipH="1">
            <a:off x="15858754" y="4421647"/>
            <a:ext cx="58400" cy="2756907"/>
          </a:xfrm>
          <a:prstGeom prst="bentConnector3">
            <a:avLst>
              <a:gd name="adj1" fmla="val -391438"/>
            </a:avLst>
          </a:prstGeom>
          <a:noFill/>
          <a:ln w="34925" cap="flat">
            <a:solidFill>
              <a:schemeClr val="accent1"/>
            </a:solidFill>
            <a:prstDash val="solid"/>
            <a:round/>
            <a:headEnd type="triangle"/>
            <a:tailEnd type="triangle"/>
          </a:ln>
          <a:effectLst/>
          <a:sp3d/>
        </p:spPr>
        <p:style>
          <a:lnRef idx="0">
            <a:scrgbClr r="0" g="0" b="0"/>
          </a:lnRef>
          <a:fillRef idx="0">
            <a:scrgbClr r="0" g="0" b="0"/>
          </a:fillRef>
          <a:effectRef idx="0">
            <a:scrgbClr r="0" g="0" b="0"/>
          </a:effectRef>
          <a:fontRef idx="none"/>
        </p:style>
      </p:cxnSp>
      <p:cxnSp>
        <p:nvCxnSpPr>
          <p:cNvPr id="153" name="꺾인 연결선 152"/>
          <p:cNvCxnSpPr>
            <a:stCxn id="377" idx="0"/>
            <a:endCxn id="385" idx="0"/>
          </p:cNvCxnSpPr>
          <p:nvPr/>
        </p:nvCxnSpPr>
        <p:spPr>
          <a:xfrm rot="5400000" flipH="1" flipV="1">
            <a:off x="7596513" y="4553613"/>
            <a:ext cx="43200" cy="2594574"/>
          </a:xfrm>
          <a:prstGeom prst="bentConnector3">
            <a:avLst>
              <a:gd name="adj1" fmla="val 629167"/>
            </a:avLst>
          </a:prstGeom>
          <a:noFill/>
          <a:ln w="34925" cap="flat">
            <a:solidFill>
              <a:schemeClr val="accent1"/>
            </a:solidFill>
            <a:prstDash val="solid"/>
            <a:round/>
            <a:headEnd type="triangle"/>
            <a:tailEnd type="triangle"/>
          </a:ln>
          <a:effectLst/>
          <a:sp3d/>
        </p:spPr>
        <p:style>
          <a:lnRef idx="0">
            <a:scrgbClr r="0" g="0" b="0"/>
          </a:lnRef>
          <a:fillRef idx="0">
            <a:scrgbClr r="0" g="0" b="0"/>
          </a:fillRef>
          <a:effectRef idx="0">
            <a:scrgbClr r="0" g="0" b="0"/>
          </a:effectRef>
          <a:fontRef idx="none"/>
        </p:style>
      </p:cxnSp>
      <p:sp>
        <p:nvSpPr>
          <p:cNvPr id="157" name="Google Shape;491;p35"/>
          <p:cNvSpPr/>
          <p:nvPr/>
        </p:nvSpPr>
        <p:spPr>
          <a:xfrm flipV="1">
            <a:off x="7213108" y="5584937"/>
            <a:ext cx="0" cy="275592"/>
          </a:xfrm>
          <a:prstGeom prst="line">
            <a:avLst/>
          </a:prstGeom>
          <a:ln w="38100">
            <a:solidFill>
              <a:srgbClr val="4A7DBA"/>
            </a:solidFill>
            <a:headEnd type="stealth"/>
          </a:ln>
        </p:spPr>
        <p:txBody>
          <a:bodyPr lIns="45719" rIns="45719"/>
          <a:lstStyle/>
          <a:p>
            <a:endParaRPr/>
          </a:p>
        </p:txBody>
      </p:sp>
      <p:sp>
        <p:nvSpPr>
          <p:cNvPr id="158" name="Google Shape;491;p35"/>
          <p:cNvSpPr/>
          <p:nvPr/>
        </p:nvSpPr>
        <p:spPr>
          <a:xfrm flipV="1">
            <a:off x="8019908" y="5584937"/>
            <a:ext cx="0" cy="275592"/>
          </a:xfrm>
          <a:prstGeom prst="line">
            <a:avLst/>
          </a:prstGeom>
          <a:ln w="38100">
            <a:solidFill>
              <a:srgbClr val="4A7DBA"/>
            </a:solidFill>
            <a:headEnd type="stealth"/>
          </a:ln>
        </p:spPr>
        <p:txBody>
          <a:bodyPr lIns="45719" rIns="45719"/>
          <a:lstStyle/>
          <a:p>
            <a:endParaRPr/>
          </a:p>
        </p:txBody>
      </p:sp>
      <p:cxnSp>
        <p:nvCxnSpPr>
          <p:cNvPr id="159" name="꺾인 연결선 158"/>
          <p:cNvCxnSpPr>
            <a:stCxn id="356" idx="0"/>
            <a:endCxn id="374" idx="0"/>
          </p:cNvCxnSpPr>
          <p:nvPr/>
        </p:nvCxnSpPr>
        <p:spPr>
          <a:xfrm rot="16200000" flipH="1">
            <a:off x="3161189" y="4731685"/>
            <a:ext cx="101599" cy="2255185"/>
          </a:xfrm>
          <a:prstGeom prst="bentConnector3">
            <a:avLst>
              <a:gd name="adj1" fmla="val -225002"/>
            </a:avLst>
          </a:prstGeom>
          <a:noFill/>
          <a:ln w="34925" cap="flat">
            <a:solidFill>
              <a:schemeClr val="accent1"/>
            </a:solidFill>
            <a:prstDash val="solid"/>
            <a:round/>
            <a:headEnd type="triangle"/>
            <a:tailEnd type="triangle"/>
          </a:ln>
          <a:effectLst/>
          <a:sp3d/>
        </p:spPr>
        <p:style>
          <a:lnRef idx="0">
            <a:scrgbClr r="0" g="0" b="0"/>
          </a:lnRef>
          <a:fillRef idx="0">
            <a:scrgbClr r="0" g="0" b="0"/>
          </a:fillRef>
          <a:effectRef idx="0">
            <a:scrgbClr r="0" g="0" b="0"/>
          </a:effectRef>
          <a:fontRef idx="none"/>
        </p:style>
      </p:cxnSp>
      <p:cxnSp>
        <p:nvCxnSpPr>
          <p:cNvPr id="163" name="꺾인 연결선 162"/>
          <p:cNvCxnSpPr>
            <a:stCxn id="346" idx="0"/>
            <a:endCxn id="353" idx="0"/>
          </p:cNvCxnSpPr>
          <p:nvPr/>
        </p:nvCxnSpPr>
        <p:spPr>
          <a:xfrm rot="5400000" flipH="1" flipV="1">
            <a:off x="1102696" y="3810927"/>
            <a:ext cx="58400" cy="1357274"/>
          </a:xfrm>
          <a:prstGeom prst="bentConnector3">
            <a:avLst>
              <a:gd name="adj1" fmla="val 491438"/>
            </a:avLst>
          </a:prstGeom>
          <a:noFill/>
          <a:ln w="34925" cap="flat">
            <a:solidFill>
              <a:schemeClr val="accent1"/>
            </a:solidFill>
            <a:prstDash val="solid"/>
            <a:round/>
            <a:headEnd type="triangle"/>
            <a:tailEnd type="triangle"/>
          </a:ln>
          <a:effectLst/>
          <a:sp3d/>
        </p:spPr>
        <p:style>
          <a:lnRef idx="0">
            <a:scrgbClr r="0" g="0" b="0"/>
          </a:lnRef>
          <a:fillRef idx="0">
            <a:scrgbClr r="0" g="0" b="0"/>
          </a:fillRef>
          <a:effectRef idx="0">
            <a:scrgbClr r="0" g="0" b="0"/>
          </a:effectRef>
          <a:fontRef idx="none"/>
        </p:style>
      </p:cxnSp>
      <p:sp>
        <p:nvSpPr>
          <p:cNvPr id="166" name="Google Shape;459;p35"/>
          <p:cNvSpPr/>
          <p:nvPr/>
        </p:nvSpPr>
        <p:spPr>
          <a:xfrm flipV="1">
            <a:off x="1121053" y="4139697"/>
            <a:ext cx="0" cy="107651"/>
          </a:xfrm>
          <a:prstGeom prst="line">
            <a:avLst/>
          </a:prstGeom>
          <a:ln w="38100">
            <a:solidFill>
              <a:srgbClr val="4A7DBA"/>
            </a:solidFill>
          </a:ln>
        </p:spPr>
        <p:txBody>
          <a:bodyPr lIns="45719" rIns="45719"/>
          <a:lstStyle/>
          <a:p>
            <a:endParaRPr/>
          </a:p>
        </p:txBody>
      </p:sp>
      <p:cxnSp>
        <p:nvCxnSpPr>
          <p:cNvPr id="167" name="꺾인 연결선 166"/>
          <p:cNvCxnSpPr>
            <a:stCxn id="388" idx="0"/>
            <a:endCxn id="391" idx="0"/>
          </p:cNvCxnSpPr>
          <p:nvPr/>
        </p:nvCxnSpPr>
        <p:spPr>
          <a:xfrm rot="5400000" flipH="1" flipV="1">
            <a:off x="10124134" y="3863264"/>
            <a:ext cx="2014" cy="1313014"/>
          </a:xfrm>
          <a:prstGeom prst="bentConnector3">
            <a:avLst>
              <a:gd name="adj1" fmla="val 11450546"/>
            </a:avLst>
          </a:prstGeom>
          <a:noFill/>
          <a:ln w="34925" cap="flat">
            <a:solidFill>
              <a:schemeClr val="accent1"/>
            </a:solidFill>
            <a:prstDash val="solid"/>
            <a:round/>
            <a:headEnd type="triangle"/>
            <a:tailEnd type="triangle"/>
          </a:ln>
          <a:effectLst/>
          <a:sp3d/>
        </p:spPr>
        <p:style>
          <a:lnRef idx="0">
            <a:scrgbClr r="0" g="0" b="0"/>
          </a:lnRef>
          <a:fillRef idx="0">
            <a:scrgbClr r="0" g="0" b="0"/>
          </a:fillRef>
          <a:effectRef idx="0">
            <a:scrgbClr r="0" g="0" b="0"/>
          </a:effectRef>
          <a:fontRef idx="none"/>
        </p:style>
      </p:cxnSp>
      <p:cxnSp>
        <p:nvCxnSpPr>
          <p:cNvPr id="20" name="꺾인 연결선 19"/>
          <p:cNvCxnSpPr>
            <a:stCxn id="407" idx="2"/>
            <a:endCxn id="424" idx="0"/>
          </p:cNvCxnSpPr>
          <p:nvPr/>
        </p:nvCxnSpPr>
        <p:spPr>
          <a:xfrm rot="5400000">
            <a:off x="14378578" y="5273079"/>
            <a:ext cx="1152650" cy="3143898"/>
          </a:xfrm>
          <a:prstGeom prst="bentConnector3">
            <a:avLst/>
          </a:prstGeom>
          <a:noFill/>
          <a:ln w="34925"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74" name="꺾인 연결선 173"/>
          <p:cNvCxnSpPr>
            <a:stCxn id="418" idx="0"/>
            <a:endCxn id="427" idx="0"/>
          </p:cNvCxnSpPr>
          <p:nvPr/>
        </p:nvCxnSpPr>
        <p:spPr>
          <a:xfrm rot="5400000" flipH="1" flipV="1">
            <a:off x="13344676" y="6694569"/>
            <a:ext cx="17520" cy="1471089"/>
          </a:xfrm>
          <a:prstGeom prst="bentConnector3">
            <a:avLst>
              <a:gd name="adj1" fmla="val 1404795"/>
            </a:avLst>
          </a:prstGeom>
          <a:noFill/>
          <a:ln w="34925" cap="flat">
            <a:solidFill>
              <a:schemeClr val="accent1"/>
            </a:solidFill>
            <a:prstDash val="solid"/>
            <a:round/>
            <a:headEnd type="triangle"/>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64" name="Google Shape;523;p36" descr="Google Shape;523;p36"/>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465" name="Google Shape;524;p36"/>
          <p:cNvSpPr txBox="1"/>
          <p:nvPr/>
        </p:nvSpPr>
        <p:spPr>
          <a:xfrm>
            <a:off x="674423" y="4085575"/>
            <a:ext cx="9095151" cy="1009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000"/>
            </a:lvl1pPr>
          </a:lstStyle>
          <a:p>
            <a:r>
              <a:t>“주요 서비스 워크 플로우”</a:t>
            </a:r>
          </a:p>
        </p:txBody>
      </p:sp>
      <p:pic>
        <p:nvPicPr>
          <p:cNvPr id="466" name="Google Shape;525;p36" descr="Google Shape;525;p36"/>
          <p:cNvPicPr>
            <a:picLocks noChangeAspect="1"/>
          </p:cNvPicPr>
          <p:nvPr/>
        </p:nvPicPr>
        <p:blipFill>
          <a:blip r:embed="rId3">
            <a:extLst/>
          </a:blip>
          <a:stretch>
            <a:fillRect/>
          </a:stretch>
        </p:blipFill>
        <p:spPr>
          <a:xfrm rot="10800000">
            <a:off x="908711" y="5142617"/>
            <a:ext cx="8249802" cy="144013"/>
          </a:xfrm>
          <a:prstGeom prst="rect">
            <a:avLst/>
          </a:prstGeom>
          <a:ln w="12700">
            <a:miter lim="400000"/>
          </a:ln>
        </p:spPr>
      </p:pic>
      <p:sp>
        <p:nvSpPr>
          <p:cNvPr id="467" name="Google Shape;526;p36"/>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Google Shape;531;p37"/>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주요 서비스 워크 플로우</a:t>
            </a:r>
          </a:p>
        </p:txBody>
      </p:sp>
      <p:sp>
        <p:nvSpPr>
          <p:cNvPr id="470" name="Google Shape;532;p37"/>
          <p:cNvSpPr txBox="1"/>
          <p:nvPr/>
        </p:nvSpPr>
        <p:spPr>
          <a:xfrm>
            <a:off x="4560011" y="1491712"/>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가구 구매 워크 플로우</a:t>
            </a:r>
          </a:p>
        </p:txBody>
      </p:sp>
      <p:grpSp>
        <p:nvGrpSpPr>
          <p:cNvPr id="473" name="Google Shape;533;p37"/>
          <p:cNvGrpSpPr/>
          <p:nvPr/>
        </p:nvGrpSpPr>
        <p:grpSpPr>
          <a:xfrm>
            <a:off x="8382000" y="2300128"/>
            <a:ext cx="1371600" cy="457201"/>
            <a:chOff x="0" y="0"/>
            <a:chExt cx="1371600" cy="457200"/>
          </a:xfrm>
        </p:grpSpPr>
        <p:sp>
          <p:nvSpPr>
            <p:cNvPr id="471" name="모서리가 둥근 직사각형"/>
            <p:cNvSpPr/>
            <p:nvPr/>
          </p:nvSpPr>
          <p:spPr>
            <a:xfrm>
              <a:off x="0" y="0"/>
              <a:ext cx="1371600" cy="4572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600">
                  <a:solidFill>
                    <a:srgbClr val="FFFFFF"/>
                  </a:solidFill>
                </a:defRPr>
              </a:pPr>
              <a:endParaRPr/>
            </a:p>
          </p:txBody>
        </p:sp>
        <p:sp>
          <p:nvSpPr>
            <p:cNvPr id="472" name="사이트 접속"/>
            <p:cNvSpPr txBox="1"/>
            <p:nvPr/>
          </p:nvSpPr>
          <p:spPr>
            <a:xfrm>
              <a:off x="80743" y="62250"/>
              <a:ext cx="1210113" cy="332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600">
                  <a:solidFill>
                    <a:srgbClr val="FFFFFF"/>
                  </a:solidFill>
                </a:defRPr>
              </a:lvl1pPr>
            </a:lstStyle>
            <a:p>
              <a:r>
                <a:t>사이트 접속</a:t>
              </a:r>
            </a:p>
          </p:txBody>
        </p:sp>
      </p:grpSp>
      <p:grpSp>
        <p:nvGrpSpPr>
          <p:cNvPr id="476" name="Google Shape;534;p37"/>
          <p:cNvGrpSpPr/>
          <p:nvPr/>
        </p:nvGrpSpPr>
        <p:grpSpPr>
          <a:xfrm>
            <a:off x="8553450" y="3086099"/>
            <a:ext cx="1028700" cy="393650"/>
            <a:chOff x="0" y="0"/>
            <a:chExt cx="1028700" cy="393648"/>
          </a:xfrm>
        </p:grpSpPr>
        <p:sp>
          <p:nvSpPr>
            <p:cNvPr id="474" name="직사각형"/>
            <p:cNvSpPr/>
            <p:nvPr/>
          </p:nvSpPr>
          <p:spPr>
            <a:xfrm>
              <a:off x="0" y="-1"/>
              <a:ext cx="1028700" cy="393650"/>
            </a:xfrm>
            <a:prstGeom prst="rect">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600">
                  <a:solidFill>
                    <a:srgbClr val="FFFFFF"/>
                  </a:solidFill>
                </a:defRPr>
              </a:pPr>
              <a:endParaRPr/>
            </a:p>
          </p:txBody>
        </p:sp>
        <p:sp>
          <p:nvSpPr>
            <p:cNvPr id="475" name="가구선택"/>
            <p:cNvSpPr txBox="1"/>
            <p:nvPr/>
          </p:nvSpPr>
          <p:spPr>
            <a:xfrm>
              <a:off x="58424" y="30473"/>
              <a:ext cx="911851" cy="332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600">
                  <a:solidFill>
                    <a:srgbClr val="FFFFFF"/>
                  </a:solidFill>
                </a:defRPr>
              </a:lvl1pPr>
            </a:lstStyle>
            <a:p>
              <a:r>
                <a:t>가구선택</a:t>
              </a:r>
            </a:p>
          </p:txBody>
        </p:sp>
      </p:grpSp>
      <p:sp>
        <p:nvSpPr>
          <p:cNvPr id="477" name="Google Shape;535;p37"/>
          <p:cNvSpPr txBox="1"/>
          <p:nvPr/>
        </p:nvSpPr>
        <p:spPr>
          <a:xfrm>
            <a:off x="9674424" y="5516705"/>
            <a:ext cx="656304" cy="350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lvl1pPr>
          </a:lstStyle>
          <a:p>
            <a:r>
              <a:t>NO</a:t>
            </a:r>
          </a:p>
        </p:txBody>
      </p:sp>
      <p:grpSp>
        <p:nvGrpSpPr>
          <p:cNvPr id="480" name="Google Shape;536;p37"/>
          <p:cNvGrpSpPr/>
          <p:nvPr/>
        </p:nvGrpSpPr>
        <p:grpSpPr>
          <a:xfrm>
            <a:off x="8229600" y="4076949"/>
            <a:ext cx="1676400" cy="609601"/>
            <a:chOff x="0" y="0"/>
            <a:chExt cx="1676400" cy="609600"/>
          </a:xfrm>
        </p:grpSpPr>
        <p:sp>
          <p:nvSpPr>
            <p:cNvPr id="478" name="다이아몬드"/>
            <p:cNvSpPr/>
            <p:nvPr/>
          </p:nvSpPr>
          <p:spPr>
            <a:xfrm>
              <a:off x="0" y="0"/>
              <a:ext cx="1676400" cy="609600"/>
            </a:xfrm>
            <a:prstGeom prst="diamond">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479" name="장바구니"/>
            <p:cNvSpPr txBox="1"/>
            <p:nvPr/>
          </p:nvSpPr>
          <p:spPr>
            <a:xfrm>
              <a:off x="477525" y="163850"/>
              <a:ext cx="721351" cy="281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200">
                  <a:solidFill>
                    <a:srgbClr val="FFFFFF"/>
                  </a:solidFill>
                </a:defRPr>
              </a:lvl1pPr>
            </a:lstStyle>
            <a:p>
              <a:r>
                <a:t>장바구니</a:t>
              </a:r>
            </a:p>
          </p:txBody>
        </p:sp>
      </p:grpSp>
      <p:sp>
        <p:nvSpPr>
          <p:cNvPr id="513" name="Google Shape;537;p37"/>
          <p:cNvSpPr/>
          <p:nvPr/>
        </p:nvSpPr>
        <p:spPr>
          <a:xfrm>
            <a:off x="9067800" y="3492499"/>
            <a:ext cx="0" cy="571648"/>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28575">
            <a:solidFill>
              <a:srgbClr val="4A7DBA"/>
            </a:solidFill>
            <a:tailEnd type="triangle"/>
          </a:ln>
        </p:spPr>
        <p:txBody>
          <a:bodyPr/>
          <a:lstStyle/>
          <a:p>
            <a:endParaRPr/>
          </a:p>
        </p:txBody>
      </p:sp>
      <p:sp>
        <p:nvSpPr>
          <p:cNvPr id="514" name="Google Shape;538;p37"/>
          <p:cNvSpPr/>
          <p:nvPr/>
        </p:nvSpPr>
        <p:spPr>
          <a:xfrm>
            <a:off x="9067800" y="3281680"/>
            <a:ext cx="1066800" cy="1671320"/>
          </a:xfrm>
          <a:custGeom>
            <a:avLst/>
            <a:gdLst/>
            <a:ahLst/>
            <a:cxnLst>
              <a:cxn ang="0">
                <a:pos x="wd2" y="hd2"/>
              </a:cxn>
              <a:cxn ang="5400000">
                <a:pos x="wd2" y="hd2"/>
              </a:cxn>
              <a:cxn ang="10800000">
                <a:pos x="wd2" y="hd2"/>
              </a:cxn>
              <a:cxn ang="16200000">
                <a:pos x="wd2" y="hd2"/>
              </a:cxn>
            </a:cxnLst>
            <a:rect l="0" t="0" r="r" b="b"/>
            <a:pathLst>
              <a:path w="21600" h="21600" extrusionOk="0">
                <a:moveTo>
                  <a:pt x="0" y="18317"/>
                </a:moveTo>
                <a:lnTo>
                  <a:pt x="0" y="21600"/>
                </a:lnTo>
                <a:lnTo>
                  <a:pt x="21600" y="21600"/>
                </a:lnTo>
                <a:lnTo>
                  <a:pt x="21600" y="0"/>
                </a:lnTo>
                <a:lnTo>
                  <a:pt x="10671" y="0"/>
                </a:lnTo>
              </a:path>
            </a:pathLst>
          </a:custGeom>
          <a:ln w="25400">
            <a:solidFill>
              <a:srgbClr val="367D90"/>
            </a:solidFill>
            <a:tailEnd type="triangle"/>
          </a:ln>
        </p:spPr>
        <p:txBody>
          <a:bodyPr/>
          <a:lstStyle/>
          <a:p>
            <a:endParaRPr/>
          </a:p>
        </p:txBody>
      </p:sp>
      <p:grpSp>
        <p:nvGrpSpPr>
          <p:cNvPr id="485" name="Google Shape;539;p37"/>
          <p:cNvGrpSpPr/>
          <p:nvPr/>
        </p:nvGrpSpPr>
        <p:grpSpPr>
          <a:xfrm>
            <a:off x="8229600" y="5147136"/>
            <a:ext cx="1676400" cy="609601"/>
            <a:chOff x="0" y="0"/>
            <a:chExt cx="1676400" cy="609600"/>
          </a:xfrm>
        </p:grpSpPr>
        <p:sp>
          <p:nvSpPr>
            <p:cNvPr id="483" name="다이아몬드"/>
            <p:cNvSpPr/>
            <p:nvPr/>
          </p:nvSpPr>
          <p:spPr>
            <a:xfrm>
              <a:off x="0" y="0"/>
              <a:ext cx="1676400" cy="609600"/>
            </a:xfrm>
            <a:prstGeom prst="diamond">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484" name="로그인…"/>
            <p:cNvSpPr txBox="1"/>
            <p:nvPr/>
          </p:nvSpPr>
          <p:spPr>
            <a:xfrm>
              <a:off x="477525" y="68599"/>
              <a:ext cx="721351" cy="47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200">
                  <a:solidFill>
                    <a:srgbClr val="FFFFFF"/>
                  </a:solidFill>
                </a:defRPr>
              </a:pPr>
              <a:r>
                <a:t>로그인</a:t>
              </a:r>
            </a:p>
            <a:p>
              <a:pPr algn="ctr">
                <a:defRPr sz="1200">
                  <a:solidFill>
                    <a:srgbClr val="FFFFFF"/>
                  </a:solidFill>
                </a:defRPr>
              </a:pPr>
              <a:r>
                <a:t>여부</a:t>
              </a:r>
            </a:p>
          </p:txBody>
        </p:sp>
      </p:grpSp>
      <p:grpSp>
        <p:nvGrpSpPr>
          <p:cNvPr id="488" name="Google Shape;540;p37"/>
          <p:cNvGrpSpPr/>
          <p:nvPr/>
        </p:nvGrpSpPr>
        <p:grpSpPr>
          <a:xfrm>
            <a:off x="7418537" y="5949449"/>
            <a:ext cx="1028701" cy="477386"/>
            <a:chOff x="0" y="0"/>
            <a:chExt cx="1028700" cy="477385"/>
          </a:xfrm>
        </p:grpSpPr>
        <p:sp>
          <p:nvSpPr>
            <p:cNvPr id="486" name="직사각형"/>
            <p:cNvSpPr/>
            <p:nvPr/>
          </p:nvSpPr>
          <p:spPr>
            <a:xfrm>
              <a:off x="0" y="26901"/>
              <a:ext cx="1028700" cy="423583"/>
            </a:xfrm>
            <a:prstGeom prst="rect">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487" name="쿠폰,적립금사용"/>
            <p:cNvSpPr txBox="1"/>
            <p:nvPr/>
          </p:nvSpPr>
          <p:spPr>
            <a:xfrm>
              <a:off x="58424" y="-1"/>
              <a:ext cx="911851" cy="477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200">
                  <a:solidFill>
                    <a:srgbClr val="FFFFFF"/>
                  </a:solidFill>
                </a:defRPr>
              </a:lvl1pPr>
            </a:lstStyle>
            <a:p>
              <a:r>
                <a:t>쿠폰,적립금사용</a:t>
              </a:r>
            </a:p>
          </p:txBody>
        </p:sp>
      </p:grpSp>
      <p:sp>
        <p:nvSpPr>
          <p:cNvPr id="515" name="Google Shape;541;p37"/>
          <p:cNvSpPr/>
          <p:nvPr/>
        </p:nvSpPr>
        <p:spPr>
          <a:xfrm>
            <a:off x="9067800" y="4699230"/>
            <a:ext cx="0" cy="435104"/>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28575">
            <a:solidFill>
              <a:srgbClr val="4A7DBA"/>
            </a:solidFill>
            <a:tailEnd type="triangle"/>
          </a:ln>
        </p:spPr>
        <p:txBody>
          <a:bodyPr/>
          <a:lstStyle/>
          <a:p>
            <a:endParaRPr/>
          </a:p>
        </p:txBody>
      </p:sp>
      <p:grpSp>
        <p:nvGrpSpPr>
          <p:cNvPr id="492" name="Google Shape;542;p37"/>
          <p:cNvGrpSpPr/>
          <p:nvPr/>
        </p:nvGrpSpPr>
        <p:grpSpPr>
          <a:xfrm>
            <a:off x="8553450" y="6690665"/>
            <a:ext cx="1028700" cy="423583"/>
            <a:chOff x="0" y="0"/>
            <a:chExt cx="1028700" cy="423581"/>
          </a:xfrm>
        </p:grpSpPr>
        <p:sp>
          <p:nvSpPr>
            <p:cNvPr id="490" name="직사각형"/>
            <p:cNvSpPr/>
            <p:nvPr/>
          </p:nvSpPr>
          <p:spPr>
            <a:xfrm>
              <a:off x="0" y="0"/>
              <a:ext cx="1028700" cy="423582"/>
            </a:xfrm>
            <a:prstGeom prst="rect">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491" name="주문서 작성"/>
            <p:cNvSpPr txBox="1"/>
            <p:nvPr/>
          </p:nvSpPr>
          <p:spPr>
            <a:xfrm>
              <a:off x="58424" y="70841"/>
              <a:ext cx="911851" cy="281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200">
                  <a:solidFill>
                    <a:srgbClr val="FFFFFF"/>
                  </a:solidFill>
                </a:defRPr>
              </a:lvl1pPr>
            </a:lstStyle>
            <a:p>
              <a:r>
                <a:t>주문서 작성</a:t>
              </a:r>
            </a:p>
          </p:txBody>
        </p:sp>
      </p:grpSp>
      <p:grpSp>
        <p:nvGrpSpPr>
          <p:cNvPr id="495" name="Google Shape;543;p37"/>
          <p:cNvGrpSpPr/>
          <p:nvPr/>
        </p:nvGrpSpPr>
        <p:grpSpPr>
          <a:xfrm>
            <a:off x="8553450" y="8336246"/>
            <a:ext cx="1028700" cy="423601"/>
            <a:chOff x="0" y="0"/>
            <a:chExt cx="1028700" cy="423599"/>
          </a:xfrm>
        </p:grpSpPr>
        <p:sp>
          <p:nvSpPr>
            <p:cNvPr id="493" name="직사각형"/>
            <p:cNvSpPr/>
            <p:nvPr/>
          </p:nvSpPr>
          <p:spPr>
            <a:xfrm>
              <a:off x="0" y="0"/>
              <a:ext cx="1028700" cy="423600"/>
            </a:xfrm>
            <a:prstGeom prst="rect">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494" name="주문완료"/>
            <p:cNvSpPr txBox="1"/>
            <p:nvPr/>
          </p:nvSpPr>
          <p:spPr>
            <a:xfrm>
              <a:off x="58424" y="70850"/>
              <a:ext cx="911851" cy="281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200">
                  <a:solidFill>
                    <a:srgbClr val="FFFFFF"/>
                  </a:solidFill>
                </a:defRPr>
              </a:lvl1pPr>
            </a:lstStyle>
            <a:p>
              <a:r>
                <a:t>주문완료</a:t>
              </a:r>
            </a:p>
          </p:txBody>
        </p:sp>
      </p:grpSp>
      <p:sp>
        <p:nvSpPr>
          <p:cNvPr id="496" name="Google Shape;544;p37"/>
          <p:cNvSpPr txBox="1"/>
          <p:nvPr/>
        </p:nvSpPr>
        <p:spPr>
          <a:xfrm>
            <a:off x="7965565" y="5524336"/>
            <a:ext cx="732648" cy="350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lvl1pPr>
          </a:lstStyle>
          <a:p>
            <a:r>
              <a:t>YES</a:t>
            </a:r>
          </a:p>
        </p:txBody>
      </p:sp>
      <p:sp>
        <p:nvSpPr>
          <p:cNvPr id="516" name="Google Shape;545;p37"/>
          <p:cNvSpPr/>
          <p:nvPr/>
        </p:nvSpPr>
        <p:spPr>
          <a:xfrm>
            <a:off x="9067800" y="8772411"/>
            <a:ext cx="0" cy="25770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28575">
            <a:solidFill>
              <a:srgbClr val="4A7DBA"/>
            </a:solidFill>
            <a:tailEnd type="triangle"/>
          </a:ln>
        </p:spPr>
        <p:txBody>
          <a:bodyPr/>
          <a:lstStyle/>
          <a:p>
            <a:endParaRPr/>
          </a:p>
        </p:txBody>
      </p:sp>
      <p:sp>
        <p:nvSpPr>
          <p:cNvPr id="517" name="Google Shape;547;p37"/>
          <p:cNvSpPr/>
          <p:nvPr/>
        </p:nvSpPr>
        <p:spPr>
          <a:xfrm>
            <a:off x="9067800" y="2770028"/>
            <a:ext cx="0" cy="303372"/>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28575">
            <a:solidFill>
              <a:srgbClr val="4A7DBA"/>
            </a:solidFill>
            <a:tailEnd type="triangle"/>
          </a:ln>
        </p:spPr>
        <p:txBody>
          <a:bodyPr/>
          <a:lstStyle/>
          <a:p>
            <a:endParaRPr/>
          </a:p>
        </p:txBody>
      </p:sp>
      <p:grpSp>
        <p:nvGrpSpPr>
          <p:cNvPr id="501" name="Google Shape;548;p37"/>
          <p:cNvGrpSpPr/>
          <p:nvPr/>
        </p:nvGrpSpPr>
        <p:grpSpPr>
          <a:xfrm>
            <a:off x="8553450" y="7545617"/>
            <a:ext cx="1028700" cy="423601"/>
            <a:chOff x="0" y="0"/>
            <a:chExt cx="1028700" cy="423599"/>
          </a:xfrm>
        </p:grpSpPr>
        <p:sp>
          <p:nvSpPr>
            <p:cNvPr id="499" name="직사각형"/>
            <p:cNvSpPr/>
            <p:nvPr/>
          </p:nvSpPr>
          <p:spPr>
            <a:xfrm>
              <a:off x="0" y="0"/>
              <a:ext cx="1028700" cy="423600"/>
            </a:xfrm>
            <a:prstGeom prst="rect">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500" name="결제"/>
            <p:cNvSpPr txBox="1"/>
            <p:nvPr/>
          </p:nvSpPr>
          <p:spPr>
            <a:xfrm>
              <a:off x="58424" y="70850"/>
              <a:ext cx="911851" cy="281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200">
                  <a:solidFill>
                    <a:srgbClr val="FFFFFF"/>
                  </a:solidFill>
                </a:defRPr>
              </a:lvl1pPr>
            </a:lstStyle>
            <a:p>
              <a:r>
                <a:t>결제</a:t>
              </a:r>
            </a:p>
          </p:txBody>
        </p:sp>
      </p:grpSp>
      <p:sp>
        <p:nvSpPr>
          <p:cNvPr id="518" name="Google Shape;549;p37"/>
          <p:cNvSpPr/>
          <p:nvPr/>
        </p:nvSpPr>
        <p:spPr>
          <a:xfrm>
            <a:off x="9067800" y="7126830"/>
            <a:ext cx="0" cy="406088"/>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28575">
            <a:solidFill>
              <a:srgbClr val="4A7DBA"/>
            </a:solidFill>
            <a:tailEnd type="triangle"/>
          </a:ln>
        </p:spPr>
        <p:txBody>
          <a:bodyPr/>
          <a:lstStyle/>
          <a:p>
            <a:endParaRPr/>
          </a:p>
        </p:txBody>
      </p:sp>
      <p:sp>
        <p:nvSpPr>
          <p:cNvPr id="519" name="Google Shape;550;p37"/>
          <p:cNvSpPr/>
          <p:nvPr/>
        </p:nvSpPr>
        <p:spPr>
          <a:xfrm>
            <a:off x="9067800" y="7981783"/>
            <a:ext cx="0" cy="341764"/>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28575">
            <a:solidFill>
              <a:srgbClr val="4A7DBA"/>
            </a:solidFill>
            <a:tailEnd type="triangle"/>
          </a:ln>
        </p:spPr>
        <p:txBody>
          <a:bodyPr/>
          <a:lstStyle/>
          <a:p>
            <a:endParaRPr/>
          </a:p>
        </p:txBody>
      </p:sp>
      <p:sp>
        <p:nvSpPr>
          <p:cNvPr id="504" name="Google Shape;551;p37"/>
          <p:cNvSpPr txBox="1"/>
          <p:nvPr/>
        </p:nvSpPr>
        <p:spPr>
          <a:xfrm>
            <a:off x="9115234" y="3653111"/>
            <a:ext cx="592642" cy="350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lvl1pPr>
          </a:lstStyle>
          <a:p>
            <a:r>
              <a:t>YES</a:t>
            </a:r>
          </a:p>
        </p:txBody>
      </p:sp>
      <p:sp>
        <p:nvSpPr>
          <p:cNvPr id="505" name="Google Shape;552;p37"/>
          <p:cNvSpPr txBox="1"/>
          <p:nvPr/>
        </p:nvSpPr>
        <p:spPr>
          <a:xfrm>
            <a:off x="10207438" y="3634737"/>
            <a:ext cx="600366" cy="350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lvl1pPr>
          </a:lstStyle>
          <a:p>
            <a:r>
              <a:t>NO</a:t>
            </a:r>
          </a:p>
        </p:txBody>
      </p:sp>
      <p:grpSp>
        <p:nvGrpSpPr>
          <p:cNvPr id="508" name="Google Shape;546;p37"/>
          <p:cNvGrpSpPr/>
          <p:nvPr/>
        </p:nvGrpSpPr>
        <p:grpSpPr>
          <a:xfrm>
            <a:off x="8553450" y="9042810"/>
            <a:ext cx="1028700" cy="376801"/>
            <a:chOff x="0" y="0"/>
            <a:chExt cx="1028700" cy="376799"/>
          </a:xfrm>
        </p:grpSpPr>
        <p:sp>
          <p:nvSpPr>
            <p:cNvPr id="506" name="모서리가 둥근 직사각형"/>
            <p:cNvSpPr/>
            <p:nvPr/>
          </p:nvSpPr>
          <p:spPr>
            <a:xfrm>
              <a:off x="0" y="0"/>
              <a:ext cx="1028700" cy="376800"/>
            </a:xfrm>
            <a:prstGeom prst="roundRect">
              <a:avLst>
                <a:gd name="adj" fmla="val 16667"/>
              </a:avLst>
            </a:prstGeom>
            <a:solidFill>
              <a:schemeClr val="accent5"/>
            </a:solidFill>
            <a:ln w="25400" cap="flat">
              <a:solidFill>
                <a:srgbClr val="367D90"/>
              </a:solidFill>
              <a:prstDash val="solid"/>
              <a:round/>
            </a:ln>
            <a:effectLst/>
          </p:spPr>
          <p:txBody>
            <a:bodyPr wrap="square" lIns="45719" tIns="45719" rIns="45719" bIns="45719" numCol="1" anchor="ctr">
              <a:noAutofit/>
            </a:bodyPr>
            <a:lstStyle/>
            <a:p>
              <a:pPr algn="ctr">
                <a:defRPr sz="1600">
                  <a:solidFill>
                    <a:srgbClr val="FFFFFF"/>
                  </a:solidFill>
                </a:defRPr>
              </a:pPr>
              <a:endParaRPr/>
            </a:p>
          </p:txBody>
        </p:sp>
        <p:sp>
          <p:nvSpPr>
            <p:cNvPr id="507" name="배송"/>
            <p:cNvSpPr txBox="1"/>
            <p:nvPr/>
          </p:nvSpPr>
          <p:spPr>
            <a:xfrm>
              <a:off x="76818" y="22049"/>
              <a:ext cx="875063" cy="332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600">
                  <a:solidFill>
                    <a:srgbClr val="FFFFFF"/>
                  </a:solidFill>
                </a:defRPr>
              </a:lvl1pPr>
            </a:lstStyle>
            <a:p>
              <a:r>
                <a:t>배송</a:t>
              </a:r>
            </a:p>
          </p:txBody>
        </p:sp>
      </p:grpSp>
      <p:sp>
        <p:nvSpPr>
          <p:cNvPr id="520" name="Google Shape;553;p37"/>
          <p:cNvSpPr/>
          <p:nvPr/>
        </p:nvSpPr>
        <p:spPr>
          <a:xfrm>
            <a:off x="9067800" y="5450840"/>
            <a:ext cx="1103631" cy="1226821"/>
          </a:xfrm>
          <a:custGeom>
            <a:avLst/>
            <a:gdLst/>
            <a:ahLst/>
            <a:cxnLst>
              <a:cxn ang="0">
                <a:pos x="wd2" y="hd2"/>
              </a:cxn>
              <a:cxn ang="5400000">
                <a:pos x="wd2" y="hd2"/>
              </a:cxn>
              <a:cxn ang="10800000">
                <a:pos x="wd2" y="hd2"/>
              </a:cxn>
              <a:cxn ang="16200000">
                <a:pos x="wd2" y="hd2"/>
              </a:cxn>
            </a:cxnLst>
            <a:rect l="0" t="0" r="r" b="b"/>
            <a:pathLst>
              <a:path w="21600" h="21600" extrusionOk="0">
                <a:moveTo>
                  <a:pt x="16629" y="0"/>
                </a:moveTo>
                <a:lnTo>
                  <a:pt x="21600" y="0"/>
                </a:lnTo>
                <a:lnTo>
                  <a:pt x="21600" y="12768"/>
                </a:lnTo>
                <a:lnTo>
                  <a:pt x="0" y="12768"/>
                </a:lnTo>
                <a:lnTo>
                  <a:pt x="0" y="21600"/>
                </a:lnTo>
              </a:path>
            </a:pathLst>
          </a:custGeom>
          <a:ln w="28575">
            <a:solidFill>
              <a:srgbClr val="4A7DBA"/>
            </a:solidFill>
            <a:tailEnd type="triangle"/>
          </a:ln>
        </p:spPr>
        <p:txBody>
          <a:bodyPr/>
          <a:lstStyle/>
          <a:p>
            <a:endParaRPr/>
          </a:p>
        </p:txBody>
      </p:sp>
      <p:sp>
        <p:nvSpPr>
          <p:cNvPr id="521" name="Google Shape;554;p37"/>
          <p:cNvSpPr/>
          <p:nvPr/>
        </p:nvSpPr>
        <p:spPr>
          <a:xfrm>
            <a:off x="7932419" y="5450840"/>
            <a:ext cx="284481" cy="4978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28575">
            <a:solidFill>
              <a:srgbClr val="4A7DBA"/>
            </a:solidFill>
            <a:tailEnd type="triangle"/>
          </a:ln>
        </p:spPr>
        <p:txBody>
          <a:bodyPr/>
          <a:lstStyle/>
          <a:p>
            <a:endParaRPr/>
          </a:p>
        </p:txBody>
      </p:sp>
      <p:sp>
        <p:nvSpPr>
          <p:cNvPr id="522" name="Google Shape;555;p37"/>
          <p:cNvSpPr/>
          <p:nvPr/>
        </p:nvSpPr>
        <p:spPr>
          <a:xfrm>
            <a:off x="7932419" y="6426200"/>
            <a:ext cx="608331" cy="476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367D90"/>
            </a:solidFill>
            <a:tailEnd type="triangle"/>
          </a:ln>
        </p:spPr>
        <p:txBody>
          <a:bodyPr/>
          <a:lstStyle/>
          <a:p>
            <a:endParaRPr/>
          </a:p>
        </p:txBody>
      </p:sp>
      <p:sp>
        <p:nvSpPr>
          <p:cNvPr id="512" name="Google Shape;556;p37"/>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25</a:t>
            </a:fld>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24" name="Google Shape;523;p36" descr="Google Shape;523;p36"/>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525" name="Google Shape;524;p36"/>
          <p:cNvSpPr txBox="1"/>
          <p:nvPr/>
        </p:nvSpPr>
        <p:spPr>
          <a:xfrm>
            <a:off x="674423" y="4085575"/>
            <a:ext cx="9095151" cy="1009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6000"/>
            </a:pPr>
            <a:r>
              <a:t>“비주얼 무드보드”</a:t>
            </a:r>
          </a:p>
        </p:txBody>
      </p:sp>
      <p:pic>
        <p:nvPicPr>
          <p:cNvPr id="526" name="Google Shape;525;p36" descr="Google Shape;525;p36"/>
          <p:cNvPicPr>
            <a:picLocks noChangeAspect="1"/>
          </p:cNvPicPr>
          <p:nvPr/>
        </p:nvPicPr>
        <p:blipFill>
          <a:blip r:embed="rId3">
            <a:extLst/>
          </a:blip>
          <a:stretch>
            <a:fillRect/>
          </a:stretch>
        </p:blipFill>
        <p:spPr>
          <a:xfrm rot="10800000">
            <a:off x="908711" y="5142617"/>
            <a:ext cx="8249802" cy="144013"/>
          </a:xfrm>
          <a:prstGeom prst="rect">
            <a:avLst/>
          </a:prstGeom>
          <a:ln w="12700">
            <a:miter lim="400000"/>
          </a:ln>
        </p:spPr>
      </p:pic>
      <p:sp>
        <p:nvSpPr>
          <p:cNvPr id="527" name="Google Shape;526;p36"/>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Google Shape;561;p38"/>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비주얼 무드보드</a:t>
            </a:r>
          </a:p>
        </p:txBody>
      </p:sp>
      <p:sp>
        <p:nvSpPr>
          <p:cNvPr id="530" name="Google Shape;562;p38"/>
          <p:cNvSpPr txBox="1"/>
          <p:nvPr/>
        </p:nvSpPr>
        <p:spPr>
          <a:xfrm>
            <a:off x="4560011" y="1491712"/>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solidFill>
                  <a:srgbClr val="656565"/>
                </a:solidFill>
              </a:defRPr>
            </a:pPr>
            <a:r>
              <a:t>키워드 – Modern, Black &amp; White, Cozy, Simple</a:t>
            </a:r>
          </a:p>
        </p:txBody>
      </p:sp>
      <p:sp>
        <p:nvSpPr>
          <p:cNvPr id="531" name="Google Shape;565;p38"/>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532" name="그림 2" descr="그림 2"/>
          <p:cNvPicPr>
            <a:picLocks noChangeAspect="1"/>
          </p:cNvPicPr>
          <p:nvPr/>
        </p:nvPicPr>
        <p:blipFill>
          <a:blip r:embed="rId2">
            <a:extLst/>
          </a:blip>
          <a:stretch>
            <a:fillRect/>
          </a:stretch>
        </p:blipFill>
        <p:spPr>
          <a:xfrm>
            <a:off x="2817148" y="1861003"/>
            <a:ext cx="12651417" cy="7645856"/>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34" name="Google Shape;523;p36" descr="Google Shape;523;p36"/>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535" name="Google Shape;524;p36"/>
          <p:cNvSpPr txBox="1"/>
          <p:nvPr/>
        </p:nvSpPr>
        <p:spPr>
          <a:xfrm>
            <a:off x="486036" y="4085575"/>
            <a:ext cx="9095151" cy="1009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6000"/>
            </a:pPr>
            <a:r>
              <a:t>“스토리 보드”</a:t>
            </a:r>
          </a:p>
        </p:txBody>
      </p:sp>
      <p:pic>
        <p:nvPicPr>
          <p:cNvPr id="536" name="Google Shape;525;p36" descr="Google Shape;525;p36"/>
          <p:cNvPicPr>
            <a:picLocks noChangeAspect="1"/>
          </p:cNvPicPr>
          <p:nvPr/>
        </p:nvPicPr>
        <p:blipFill>
          <a:blip r:embed="rId3">
            <a:extLst/>
          </a:blip>
          <a:stretch>
            <a:fillRect/>
          </a:stretch>
        </p:blipFill>
        <p:spPr>
          <a:xfrm rot="10800000">
            <a:off x="908711" y="5142617"/>
            <a:ext cx="8249802" cy="144013"/>
          </a:xfrm>
          <a:prstGeom prst="rect">
            <a:avLst/>
          </a:prstGeom>
          <a:ln w="12700">
            <a:miter lim="400000"/>
          </a:ln>
        </p:spPr>
      </p:pic>
      <p:sp>
        <p:nvSpPr>
          <p:cNvPr id="537" name="Google Shape;526;p36"/>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 name="그림 3" descr="그림 3"/>
          <p:cNvPicPr>
            <a:picLocks noChangeAspect="1"/>
          </p:cNvPicPr>
          <p:nvPr/>
        </p:nvPicPr>
        <p:blipFill>
          <a:blip r:embed="rId2">
            <a:extLst/>
          </a:blip>
          <a:stretch>
            <a:fillRect/>
          </a:stretch>
        </p:blipFill>
        <p:spPr>
          <a:xfrm>
            <a:off x="3100145" y="1018248"/>
            <a:ext cx="7257037" cy="8674426"/>
          </a:xfrm>
          <a:prstGeom prst="rect">
            <a:avLst/>
          </a:prstGeom>
          <a:ln w="12700">
            <a:miter lim="400000"/>
          </a:ln>
        </p:spPr>
      </p:pic>
      <p:sp>
        <p:nvSpPr>
          <p:cNvPr id="540" name="Google Shape;565;p38"/>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graphicFrame>
        <p:nvGraphicFramePr>
          <p:cNvPr id="541" name="표 2"/>
          <p:cNvGraphicFramePr/>
          <p:nvPr/>
        </p:nvGraphicFramePr>
        <p:xfrm>
          <a:off x="91442" y="130628"/>
          <a:ext cx="18052866" cy="9614545"/>
        </p:xfrm>
        <a:graphic>
          <a:graphicData uri="http://schemas.openxmlformats.org/drawingml/2006/table">
            <a:tbl>
              <a:tblPr>
                <a:tableStyleId>{4C3C2611-4C71-4FC5-86AE-919BDF0F9419}</a:tableStyleId>
              </a:tblPr>
              <a:tblGrid>
                <a:gridCol w="2142307">
                  <a:extLst>
                    <a:ext uri="{9D8B030D-6E8A-4147-A177-3AD203B41FA5}">
                      <a16:colId xmlns:a16="http://schemas.microsoft.com/office/drawing/2014/main" val="20000"/>
                    </a:ext>
                  </a:extLst>
                </a:gridCol>
                <a:gridCol w="3875315">
                  <a:extLst>
                    <a:ext uri="{9D8B030D-6E8A-4147-A177-3AD203B41FA5}">
                      <a16:colId xmlns:a16="http://schemas.microsoft.com/office/drawing/2014/main" val="20001"/>
                    </a:ext>
                  </a:extLst>
                </a:gridCol>
                <a:gridCol w="1519645">
                  <a:extLst>
                    <a:ext uri="{9D8B030D-6E8A-4147-A177-3AD203B41FA5}">
                      <a16:colId xmlns:a16="http://schemas.microsoft.com/office/drawing/2014/main" val="20002"/>
                    </a:ext>
                  </a:extLst>
                </a:gridCol>
                <a:gridCol w="6257108">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gridCol w="3008811">
                  <a:extLst>
                    <a:ext uri="{9D8B030D-6E8A-4147-A177-3AD203B41FA5}">
                      <a16:colId xmlns:a16="http://schemas.microsoft.com/office/drawing/2014/main" val="20005"/>
                    </a:ext>
                  </a:extLst>
                </a:gridCol>
              </a:tblGrid>
              <a:tr h="444138">
                <a:tc>
                  <a:txBody>
                    <a:bodyPr/>
                    <a:lstStyle/>
                    <a:p>
                      <a:pPr algn="ctr">
                        <a:defRPr sz="1800">
                          <a:sym typeface="Arial"/>
                        </a:defRPr>
                      </a:pPr>
                      <a:r>
                        <a:rPr>
                          <a:latin typeface="+mn-lt"/>
                          <a:ea typeface="+mn-ea"/>
                          <a:cs typeface="+mn-cs"/>
                          <a:sym typeface="Helvetica"/>
                        </a:rPr>
                        <a:t>이름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t>Homeground </a:t>
                      </a:r>
                      <a:r>
                        <a:rPr>
                          <a:latin typeface="+mn-lt"/>
                          <a:ea typeface="+mn-ea"/>
                          <a:cs typeface="+mn-cs"/>
                          <a:sym typeface="Helvetica"/>
                        </a:rPr>
                        <a:t>가구 쇼핑몰</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페이지 정보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쇼핑몰 메인화면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작성자</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김지현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470263">
                <a:tc>
                  <a:txBody>
                    <a:bodyPr/>
                    <a:lstStyle/>
                    <a:p>
                      <a:pPr algn="ctr">
                        <a:defRPr sz="1800">
                          <a:sym typeface="Arial"/>
                        </a:defRPr>
                      </a:pPr>
                      <a:r>
                        <a:rPr>
                          <a:latin typeface="+mn-lt"/>
                          <a:ea typeface="+mn-ea"/>
                          <a:cs typeface="+mn-cs"/>
                          <a:sym typeface="Helvetica"/>
                        </a:rPr>
                        <a:t>작성 날짜</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pPr>
                      <a:r>
                        <a:rPr>
                          <a:sym typeface="Arial"/>
                        </a:rPr>
                        <a:t>2022.05.16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연결 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메인</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gridSpan="2">
                  <a:txBody>
                    <a:bodyPr/>
                    <a:lstStyle/>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홈페이지 로고</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각 카테고리로 이동이 가능한 내비게이션</a:t>
                      </a:r>
                      <a:r>
                        <a:t>. </a:t>
                      </a:r>
                      <a:r>
                        <a:rPr>
                          <a:latin typeface="+mn-lt"/>
                          <a:ea typeface="+mn-ea"/>
                          <a:cs typeface="+mn-cs"/>
                          <a:sym typeface="Helvetica"/>
                        </a:rPr>
                        <a:t>메인</a:t>
                      </a:r>
                      <a:r>
                        <a:t> (ex.</a:t>
                      </a:r>
                      <a:r>
                        <a:rPr>
                          <a:latin typeface="+mn-lt"/>
                          <a:ea typeface="+mn-ea"/>
                          <a:cs typeface="+mn-cs"/>
                          <a:sym typeface="Helvetica"/>
                        </a:rPr>
                        <a:t>침실가구</a:t>
                      </a:r>
                      <a:r>
                        <a:t>,</a:t>
                      </a:r>
                      <a:r>
                        <a:rPr>
                          <a:latin typeface="+mn-lt"/>
                          <a:ea typeface="+mn-ea"/>
                          <a:cs typeface="+mn-cs"/>
                          <a:sym typeface="Helvetica"/>
                        </a:rPr>
                        <a:t>수납가구</a:t>
                      </a:r>
                      <a:r>
                        <a:t>…)</a:t>
                      </a:r>
                      <a:r>
                        <a:rPr>
                          <a:latin typeface="+mn-lt"/>
                          <a:ea typeface="+mn-ea"/>
                          <a:cs typeface="+mn-cs"/>
                          <a:sym typeface="Helvetica"/>
                        </a:rPr>
                        <a:t>에 호버할 경우 서브메뉴 페이드인</a:t>
                      </a:r>
                      <a:r>
                        <a:t>.</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검색</a:t>
                      </a:r>
                      <a:r>
                        <a:t>, </a:t>
                      </a:r>
                      <a:r>
                        <a:rPr>
                          <a:latin typeface="+mn-lt"/>
                          <a:ea typeface="+mn-ea"/>
                          <a:cs typeface="+mn-cs"/>
                          <a:sym typeface="Helvetica"/>
                        </a:rPr>
                        <a:t>장바구니</a:t>
                      </a:r>
                      <a:r>
                        <a:t>, </a:t>
                      </a:r>
                      <a:r>
                        <a:rPr>
                          <a:latin typeface="+mn-lt"/>
                          <a:ea typeface="+mn-ea"/>
                          <a:cs typeface="+mn-cs"/>
                          <a:sym typeface="Helvetica"/>
                        </a:rPr>
                        <a:t>마이페이지 아이콘</a:t>
                      </a:r>
                      <a:r>
                        <a:t>. </a:t>
                      </a:r>
                      <a:r>
                        <a:rPr>
                          <a:latin typeface="+mn-lt"/>
                          <a:ea typeface="+mn-ea"/>
                          <a:cs typeface="+mn-cs"/>
                          <a:sym typeface="Helvetica"/>
                        </a:rPr>
                        <a:t>클릭하면 바로 이동</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이벤트 배너창</a:t>
                      </a:r>
                      <a:r>
                        <a:t>. 3</a:t>
                      </a:r>
                      <a:r>
                        <a:rPr>
                          <a:latin typeface="+mn-lt"/>
                          <a:ea typeface="+mn-ea"/>
                          <a:cs typeface="+mn-cs"/>
                          <a:sym typeface="Helvetica"/>
                        </a:rPr>
                        <a:t>초마다 왼쪽으로 이미지 자동으로 넘어감</a:t>
                      </a:r>
                      <a:r>
                        <a:t>. </a:t>
                      </a:r>
                      <a:r>
                        <a:rPr>
                          <a:latin typeface="+mn-lt"/>
                          <a:ea typeface="+mn-ea"/>
                          <a:cs typeface="+mn-cs"/>
                          <a:sym typeface="Helvetica"/>
                        </a:rPr>
                        <a:t>좌우 화살표를 클릭해 수동으로 넘길 수 있음</a:t>
                      </a:r>
                      <a:r>
                        <a:t>. </a:t>
                      </a:r>
                      <a:r>
                        <a:rPr>
                          <a:latin typeface="+mn-lt"/>
                          <a:ea typeface="+mn-ea"/>
                          <a:cs typeface="+mn-cs"/>
                          <a:sym typeface="Helvetica"/>
                        </a:rPr>
                        <a:t>마우스를 배너에 호버하면 이미지 애니메이션이 중단되고 아웃 시 다시 애니메이션 시작함</a:t>
                      </a:r>
                      <a:r>
                        <a:t>.</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제품의 모습을 알 수 있도록 제품 사진 보임</a:t>
                      </a:r>
                      <a:r>
                        <a:t>. </a:t>
                      </a:r>
                      <a:r>
                        <a:rPr>
                          <a:latin typeface="+mn-lt"/>
                          <a:ea typeface="+mn-ea"/>
                          <a:cs typeface="+mn-cs"/>
                          <a:sym typeface="Helvetica"/>
                        </a:rPr>
                        <a:t>마우스 호버하면 이미지가 잠깐 반짝였다가 원상태로 돌아옴</a:t>
                      </a:r>
                      <a:r>
                        <a:t>. </a:t>
                      </a:r>
                      <a:r>
                        <a:rPr>
                          <a:latin typeface="+mn-lt"/>
                          <a:ea typeface="+mn-ea"/>
                          <a:cs typeface="+mn-cs"/>
                          <a:sym typeface="Helvetica"/>
                        </a:rPr>
                        <a:t>클릭 시 제품 상세페이지로 이동</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해당 제품 이름</a:t>
                      </a:r>
                      <a:r>
                        <a:t>, </a:t>
                      </a:r>
                      <a:r>
                        <a:rPr>
                          <a:latin typeface="+mn-lt"/>
                          <a:ea typeface="+mn-ea"/>
                          <a:cs typeface="+mn-cs"/>
                          <a:sym typeface="Helvetica"/>
                        </a:rPr>
                        <a:t>가격</a:t>
                      </a:r>
                      <a:r>
                        <a:t>, </a:t>
                      </a:r>
                      <a:r>
                        <a:rPr>
                          <a:latin typeface="+mn-lt"/>
                          <a:ea typeface="+mn-ea"/>
                          <a:cs typeface="+mn-cs"/>
                          <a:sym typeface="Helvetica"/>
                        </a:rPr>
                        <a:t>컬러 표시</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사업자등록번호</a:t>
                      </a:r>
                      <a:r>
                        <a:t>, </a:t>
                      </a:r>
                      <a:r>
                        <a:rPr>
                          <a:latin typeface="+mn-lt"/>
                          <a:ea typeface="+mn-ea"/>
                          <a:cs typeface="+mn-cs"/>
                          <a:sym typeface="Helvetica"/>
                        </a:rPr>
                        <a:t>개인정보방침</a:t>
                      </a:r>
                      <a:r>
                        <a:t>, </a:t>
                      </a:r>
                      <a:r>
                        <a:rPr>
                          <a:latin typeface="+mn-lt"/>
                          <a:ea typeface="+mn-ea"/>
                          <a:cs typeface="+mn-cs"/>
                          <a:sym typeface="Helvetica"/>
                        </a:rPr>
                        <a:t>회사주소 등 정보가 적힐 </a:t>
                      </a:r>
                      <a:r>
                        <a:t>footer </a:t>
                      </a:r>
                      <a:r>
                        <a:rPr>
                          <a:latin typeface="+mn-lt"/>
                          <a:ea typeface="+mn-ea"/>
                          <a:cs typeface="+mn-cs"/>
                          <a:sym typeface="Helvetica"/>
                        </a:rPr>
                        <a:t>공간</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쇼핑몰 </a:t>
                      </a:r>
                      <a:r>
                        <a:t>SNS </a:t>
                      </a:r>
                      <a:r>
                        <a:rPr>
                          <a:latin typeface="+mn-lt"/>
                          <a:ea typeface="+mn-ea"/>
                          <a:cs typeface="+mn-cs"/>
                          <a:sym typeface="Helvetica"/>
                        </a:rPr>
                        <a:t>아이콘</a:t>
                      </a:r>
                      <a:r>
                        <a:t> : </a:t>
                      </a:r>
                      <a:r>
                        <a:rPr>
                          <a:latin typeface="+mn-lt"/>
                          <a:ea typeface="+mn-ea"/>
                          <a:cs typeface="+mn-cs"/>
                          <a:sym typeface="Helvetica"/>
                        </a:rPr>
                        <a:t>인스타그램</a:t>
                      </a:r>
                      <a:r>
                        <a:t>, </a:t>
                      </a:r>
                      <a:r>
                        <a:rPr>
                          <a:latin typeface="+mn-lt"/>
                          <a:ea typeface="+mn-ea"/>
                          <a:cs typeface="+mn-cs"/>
                          <a:sym typeface="Helvetica"/>
                        </a:rPr>
                        <a:t>유튜브</a:t>
                      </a:r>
                      <a:r>
                        <a:t>, </a:t>
                      </a:r>
                      <a:r>
                        <a:rPr>
                          <a:latin typeface="+mn-lt"/>
                          <a:ea typeface="+mn-ea"/>
                          <a:cs typeface="+mn-cs"/>
                          <a:sym typeface="Helvetica"/>
                        </a:rPr>
                        <a:t>페이스북</a:t>
                      </a:r>
                      <a:r>
                        <a:t>, </a:t>
                      </a:r>
                      <a:r>
                        <a:rPr>
                          <a:latin typeface="+mn-lt"/>
                          <a:ea typeface="+mn-ea"/>
                          <a:cs typeface="+mn-cs"/>
                          <a:sym typeface="Helvetica"/>
                        </a:rPr>
                        <a:t>카카오톡</a:t>
                      </a:r>
                      <a:r>
                        <a:t> </a:t>
                      </a:r>
                      <a:r>
                        <a:rPr>
                          <a:latin typeface="+mn-lt"/>
                          <a:ea typeface="+mn-ea"/>
                          <a:cs typeface="+mn-cs"/>
                          <a:sym typeface="Helvetica"/>
                        </a:rPr>
                        <a:t>플러스친구</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hMerge="1">
                  <a:txBody>
                    <a:bodyPr/>
                    <a:lstStyle/>
                    <a:p>
                      <a:endParaRPr lang="ko-KR"/>
                    </a:p>
                  </a:txBody>
                  <a:tcPr/>
                </a:tc>
                <a:extLst>
                  <a:ext uri="{0D108BD9-81ED-4DB2-BD59-A6C34878D82A}">
                    <a16:rowId xmlns:a16="http://schemas.microsoft.com/office/drawing/2014/main" val="10001"/>
                  </a:ext>
                </a:extLst>
              </a:tr>
              <a:tr h="8700144">
                <a:tc gridSpan="4">
                  <a:txBody>
                    <a:bodyPr/>
                    <a:lstStyle/>
                    <a:p>
                      <a:pPr algn="ctr">
                        <a:defRPr sz="1800">
                          <a:sym typeface="Arial"/>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ko-KR"/>
                    </a:p>
                  </a:txBody>
                  <a:tcPr/>
                </a:tc>
                <a:tc hMerge="1">
                  <a:txBody>
                    <a:bodyPr/>
                    <a:lstStyle/>
                    <a:p>
                      <a:endParaRPr lang="ko-KR"/>
                    </a:p>
                  </a:txBody>
                  <a:tcPr/>
                </a:tc>
                <a:tc hMerge="1">
                  <a:txBody>
                    <a:bodyPr/>
                    <a:lstStyle/>
                    <a:p>
                      <a:endParaRPr lang="ko-KR"/>
                    </a:p>
                  </a:txBody>
                  <a:tcPr/>
                </a:tc>
                <a:tc gridSpan="2" vMerge="1">
                  <a:txBody>
                    <a:bodyPr/>
                    <a:lstStyle/>
                    <a:p>
                      <a:endParaRPr lang="ko-KR"/>
                    </a:p>
                  </a:txBody>
                  <a:tcPr/>
                </a:tc>
                <a:tc hMerge="1" vMerge="1">
                  <a:txBody>
                    <a:bodyPr/>
                    <a:lstStyle/>
                    <a:p>
                      <a:endParaRPr lang="ko-KR"/>
                    </a:p>
                  </a:txBody>
                  <a:tcPr/>
                </a:tc>
                <a:extLst>
                  <a:ext uri="{0D108BD9-81ED-4DB2-BD59-A6C34878D82A}">
                    <a16:rowId xmlns:a16="http://schemas.microsoft.com/office/drawing/2014/main" val="10002"/>
                  </a:ext>
                </a:extLst>
              </a:tr>
            </a:tbl>
          </a:graphicData>
        </a:graphic>
      </p:graphicFrame>
      <p:grpSp>
        <p:nvGrpSpPr>
          <p:cNvPr id="544" name="타원 7"/>
          <p:cNvGrpSpPr/>
          <p:nvPr/>
        </p:nvGrpSpPr>
        <p:grpSpPr>
          <a:xfrm>
            <a:off x="3100145" y="1247317"/>
            <a:ext cx="235179" cy="235179"/>
            <a:chOff x="0" y="0"/>
            <a:chExt cx="235178" cy="235178"/>
          </a:xfrm>
        </p:grpSpPr>
        <p:sp>
          <p:nvSpPr>
            <p:cNvPr id="542"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43" name="2"/>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547" name="타원 8"/>
          <p:cNvGrpSpPr/>
          <p:nvPr/>
        </p:nvGrpSpPr>
        <p:grpSpPr>
          <a:xfrm>
            <a:off x="6698419" y="2815858"/>
            <a:ext cx="235179" cy="235179"/>
            <a:chOff x="0" y="0"/>
            <a:chExt cx="235178" cy="235178"/>
          </a:xfrm>
        </p:grpSpPr>
        <p:sp>
          <p:nvSpPr>
            <p:cNvPr id="545"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46" name="4"/>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4</a:t>
              </a:r>
            </a:p>
          </p:txBody>
        </p:sp>
      </p:grpSp>
      <p:grpSp>
        <p:nvGrpSpPr>
          <p:cNvPr id="550" name="타원 9"/>
          <p:cNvGrpSpPr/>
          <p:nvPr/>
        </p:nvGrpSpPr>
        <p:grpSpPr>
          <a:xfrm>
            <a:off x="4875059" y="4534487"/>
            <a:ext cx="235179" cy="235179"/>
            <a:chOff x="0" y="0"/>
            <a:chExt cx="235178" cy="235178"/>
          </a:xfrm>
        </p:grpSpPr>
        <p:sp>
          <p:nvSpPr>
            <p:cNvPr id="548"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49" name="5"/>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5</a:t>
              </a:r>
            </a:p>
          </p:txBody>
        </p:sp>
      </p:grpSp>
      <p:grpSp>
        <p:nvGrpSpPr>
          <p:cNvPr id="553" name="타원 10"/>
          <p:cNvGrpSpPr/>
          <p:nvPr/>
        </p:nvGrpSpPr>
        <p:grpSpPr>
          <a:xfrm>
            <a:off x="7597457" y="5227037"/>
            <a:ext cx="235179" cy="235179"/>
            <a:chOff x="0" y="0"/>
            <a:chExt cx="235178" cy="235178"/>
          </a:xfrm>
        </p:grpSpPr>
        <p:sp>
          <p:nvSpPr>
            <p:cNvPr id="551"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52" name="6"/>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6</a:t>
              </a:r>
            </a:p>
          </p:txBody>
        </p:sp>
      </p:grpSp>
      <p:grpSp>
        <p:nvGrpSpPr>
          <p:cNvPr id="556" name="타원 13"/>
          <p:cNvGrpSpPr/>
          <p:nvPr/>
        </p:nvGrpSpPr>
        <p:grpSpPr>
          <a:xfrm>
            <a:off x="6611073" y="8984360"/>
            <a:ext cx="235179" cy="235179"/>
            <a:chOff x="0" y="0"/>
            <a:chExt cx="235178" cy="235178"/>
          </a:xfrm>
        </p:grpSpPr>
        <p:sp>
          <p:nvSpPr>
            <p:cNvPr id="554"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55" name="7"/>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7</a:t>
              </a:r>
            </a:p>
          </p:txBody>
        </p:sp>
      </p:grpSp>
      <p:grpSp>
        <p:nvGrpSpPr>
          <p:cNvPr id="559" name="타원 14"/>
          <p:cNvGrpSpPr/>
          <p:nvPr/>
        </p:nvGrpSpPr>
        <p:grpSpPr>
          <a:xfrm>
            <a:off x="6064193" y="1060636"/>
            <a:ext cx="235179" cy="235179"/>
            <a:chOff x="0" y="0"/>
            <a:chExt cx="235178" cy="235178"/>
          </a:xfrm>
        </p:grpSpPr>
        <p:sp>
          <p:nvSpPr>
            <p:cNvPr id="557"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58" name="1"/>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1</a:t>
              </a:r>
            </a:p>
          </p:txBody>
        </p:sp>
      </p:grpSp>
      <p:grpSp>
        <p:nvGrpSpPr>
          <p:cNvPr id="562" name="타원 15"/>
          <p:cNvGrpSpPr/>
          <p:nvPr/>
        </p:nvGrpSpPr>
        <p:grpSpPr>
          <a:xfrm>
            <a:off x="9072895" y="1073907"/>
            <a:ext cx="235179" cy="235179"/>
            <a:chOff x="0" y="0"/>
            <a:chExt cx="235178" cy="235178"/>
          </a:xfrm>
        </p:grpSpPr>
        <p:sp>
          <p:nvSpPr>
            <p:cNvPr id="560"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61" name="3"/>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3</a:t>
              </a:r>
            </a:p>
          </p:txBody>
        </p:sp>
      </p:grpSp>
      <p:grpSp>
        <p:nvGrpSpPr>
          <p:cNvPr id="565" name="타원 17"/>
          <p:cNvGrpSpPr/>
          <p:nvPr/>
        </p:nvGrpSpPr>
        <p:grpSpPr>
          <a:xfrm>
            <a:off x="8218200" y="9341794"/>
            <a:ext cx="235179" cy="235179"/>
            <a:chOff x="0" y="0"/>
            <a:chExt cx="235178" cy="235178"/>
          </a:xfrm>
        </p:grpSpPr>
        <p:sp>
          <p:nvSpPr>
            <p:cNvPr id="563"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64" name="8"/>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8</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2" name="Google Shape;100;p15" descr="Google Shape;100;p15"/>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33" name="Google Shape;101;p15"/>
          <p:cNvSpPr txBox="1"/>
          <p:nvPr/>
        </p:nvSpPr>
        <p:spPr>
          <a:xfrm>
            <a:off x="1792894" y="4085575"/>
            <a:ext cx="6620751" cy="204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sz="6500"/>
            </a:pPr>
            <a:r>
              <a:t>“주제 선정 이유”</a:t>
            </a:r>
            <a:br/>
            <a:endParaRPr/>
          </a:p>
        </p:txBody>
      </p:sp>
      <p:pic>
        <p:nvPicPr>
          <p:cNvPr id="34" name="Google Shape;102;p15" descr="Google Shape;102;p15"/>
          <p:cNvPicPr>
            <a:picLocks noChangeAspect="1"/>
          </p:cNvPicPr>
          <p:nvPr/>
        </p:nvPicPr>
        <p:blipFill>
          <a:blip r:embed="rId3">
            <a:extLst/>
          </a:blip>
          <a:stretch>
            <a:fillRect/>
          </a:stretch>
        </p:blipFill>
        <p:spPr>
          <a:xfrm rot="10800000">
            <a:off x="2204364" y="5231305"/>
            <a:ext cx="5056864" cy="55324"/>
          </a:xfrm>
          <a:prstGeom prst="rect">
            <a:avLst/>
          </a:prstGeom>
          <a:ln w="12700">
            <a:miter lim="400000"/>
          </a:ln>
        </p:spPr>
      </p:pic>
      <p:sp>
        <p:nvSpPr>
          <p:cNvPr id="35" name="Google Shape;103;p15"/>
          <p:cNvSpPr txBox="1">
            <a:spLocks noGrp="1"/>
          </p:cNvSpPr>
          <p:nvPr>
            <p:ph type="sldNum" sz="quarter" idx="2"/>
          </p:nvPr>
        </p:nvSpPr>
        <p:spPr>
          <a:xfrm>
            <a:off x="17706073" y="9626733"/>
            <a:ext cx="310079"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7" name="표 2"/>
          <p:cNvGraphicFramePr/>
          <p:nvPr/>
        </p:nvGraphicFramePr>
        <p:xfrm>
          <a:off x="91442" y="130628"/>
          <a:ext cx="18052866" cy="9614545"/>
        </p:xfrm>
        <a:graphic>
          <a:graphicData uri="http://schemas.openxmlformats.org/drawingml/2006/table">
            <a:tbl>
              <a:tblPr>
                <a:tableStyleId>{4C3C2611-4C71-4FC5-86AE-919BDF0F9419}</a:tableStyleId>
              </a:tblPr>
              <a:tblGrid>
                <a:gridCol w="2142307">
                  <a:extLst>
                    <a:ext uri="{9D8B030D-6E8A-4147-A177-3AD203B41FA5}">
                      <a16:colId xmlns:a16="http://schemas.microsoft.com/office/drawing/2014/main" val="20000"/>
                    </a:ext>
                  </a:extLst>
                </a:gridCol>
                <a:gridCol w="3875315">
                  <a:extLst>
                    <a:ext uri="{9D8B030D-6E8A-4147-A177-3AD203B41FA5}">
                      <a16:colId xmlns:a16="http://schemas.microsoft.com/office/drawing/2014/main" val="20001"/>
                    </a:ext>
                  </a:extLst>
                </a:gridCol>
                <a:gridCol w="1519645">
                  <a:extLst>
                    <a:ext uri="{9D8B030D-6E8A-4147-A177-3AD203B41FA5}">
                      <a16:colId xmlns:a16="http://schemas.microsoft.com/office/drawing/2014/main" val="20002"/>
                    </a:ext>
                  </a:extLst>
                </a:gridCol>
                <a:gridCol w="6257108">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gridCol w="3008811">
                  <a:extLst>
                    <a:ext uri="{9D8B030D-6E8A-4147-A177-3AD203B41FA5}">
                      <a16:colId xmlns:a16="http://schemas.microsoft.com/office/drawing/2014/main" val="20005"/>
                    </a:ext>
                  </a:extLst>
                </a:gridCol>
              </a:tblGrid>
              <a:tr h="444138">
                <a:tc>
                  <a:txBody>
                    <a:bodyPr/>
                    <a:lstStyle/>
                    <a:p>
                      <a:pPr algn="ctr">
                        <a:defRPr sz="1800">
                          <a:sym typeface="Arial"/>
                        </a:defRPr>
                      </a:pPr>
                      <a:r>
                        <a:rPr>
                          <a:latin typeface="+mn-lt"/>
                          <a:ea typeface="+mn-ea"/>
                          <a:cs typeface="+mn-cs"/>
                          <a:sym typeface="Helvetica"/>
                        </a:rPr>
                        <a:t>이름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t>Homeground </a:t>
                      </a:r>
                      <a:r>
                        <a:rPr>
                          <a:latin typeface="+mn-lt"/>
                          <a:ea typeface="+mn-ea"/>
                          <a:cs typeface="+mn-cs"/>
                          <a:sym typeface="Helvetica"/>
                        </a:rPr>
                        <a:t>가구 쇼핑몰</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페이지 정보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침실가구 전체보기</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작성자</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김지현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470263">
                <a:tc>
                  <a:txBody>
                    <a:bodyPr/>
                    <a:lstStyle/>
                    <a:p>
                      <a:pPr algn="ctr">
                        <a:defRPr sz="1800">
                          <a:sym typeface="Arial"/>
                        </a:defRPr>
                      </a:pPr>
                      <a:r>
                        <a:rPr>
                          <a:latin typeface="+mn-lt"/>
                          <a:ea typeface="+mn-ea"/>
                          <a:cs typeface="+mn-cs"/>
                          <a:sym typeface="Helvetica"/>
                        </a:rPr>
                        <a:t>작성 날짜</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pPr>
                      <a:r>
                        <a:rPr>
                          <a:sym typeface="Arial"/>
                        </a:rPr>
                        <a:t>2022.05.16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연결 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메인 </a:t>
                      </a:r>
                      <a:r>
                        <a:t>&gt; </a:t>
                      </a:r>
                      <a:r>
                        <a:rPr>
                          <a:latin typeface="+mn-lt"/>
                          <a:ea typeface="+mn-ea"/>
                          <a:cs typeface="+mn-cs"/>
                          <a:sym typeface="Helvetica"/>
                        </a:rPr>
                        <a:t>침실가구</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gridSpan="2">
                  <a:txBody>
                    <a:bodyPr/>
                    <a:lstStyle/>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침실가구에서 진행되는 이벤트 배너</a:t>
                      </a:r>
                      <a:r>
                        <a:t> </a:t>
                      </a:r>
                      <a:r>
                        <a:rPr>
                          <a:latin typeface="+mn-lt"/>
                          <a:ea typeface="+mn-ea"/>
                          <a:cs typeface="+mn-cs"/>
                          <a:sym typeface="Helvetica"/>
                        </a:rPr>
                        <a:t>이미지</a:t>
                      </a:r>
                      <a:r>
                        <a:t>, 3</a:t>
                      </a:r>
                      <a:r>
                        <a:rPr>
                          <a:latin typeface="+mn-lt"/>
                          <a:ea typeface="+mn-ea"/>
                          <a:cs typeface="+mn-cs"/>
                          <a:sym typeface="Helvetica"/>
                        </a:rPr>
                        <a:t>초마다 왼쪽으로 이미지 자동으로 넘어감</a:t>
                      </a:r>
                      <a:r>
                        <a:t>. </a:t>
                      </a:r>
                      <a:r>
                        <a:rPr>
                          <a:latin typeface="+mn-lt"/>
                          <a:ea typeface="+mn-ea"/>
                          <a:cs typeface="+mn-cs"/>
                          <a:sym typeface="Helvetica"/>
                        </a:rPr>
                        <a:t>좌우화살표를 클릭해 수동으로 넘길 수 있음</a:t>
                      </a:r>
                      <a:r>
                        <a:t>. </a:t>
                      </a:r>
                      <a:r>
                        <a:rPr>
                          <a:latin typeface="+mn-lt"/>
                          <a:ea typeface="+mn-ea"/>
                          <a:cs typeface="+mn-cs"/>
                          <a:sym typeface="Helvetica"/>
                        </a:rPr>
                        <a:t>마우스를 배너에 호버하면 이미지 애니메이션이 중단되고 아웃 시 다시 애니메이션 시작함</a:t>
                      </a:r>
                      <a:r>
                        <a:t>.</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침실가구 안 서브 카테고리</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카테고리 대표 이미지와 더 둘러보기 텍스트</a:t>
                      </a:r>
                      <a:r>
                        <a:t>.</a:t>
                      </a:r>
                      <a:r>
                        <a:rPr>
                          <a:latin typeface="+mn-lt"/>
                          <a:ea typeface="+mn-ea"/>
                          <a:cs typeface="+mn-cs"/>
                          <a:sym typeface="Helvetica"/>
                        </a:rPr>
                        <a:t>클릭 시 해당 카테고리 페이지로 이동함</a:t>
                      </a:r>
                      <a:r>
                        <a:t>.</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인기상품 이미지</a:t>
                      </a:r>
                      <a:r>
                        <a:t>. </a:t>
                      </a:r>
                      <a:r>
                        <a:rPr>
                          <a:latin typeface="+mn-lt"/>
                          <a:ea typeface="+mn-ea"/>
                          <a:cs typeface="+mn-cs"/>
                          <a:sym typeface="Helvetica"/>
                        </a:rPr>
                        <a:t>마우스 호버 시 이미지 잠깐 반짝였다가 다시 되돌아오는 애니메이션</a:t>
                      </a:r>
                      <a:r>
                        <a:t>. </a:t>
                      </a:r>
                      <a:r>
                        <a:rPr>
                          <a:latin typeface="+mn-lt"/>
                          <a:ea typeface="+mn-ea"/>
                          <a:cs typeface="+mn-cs"/>
                          <a:sym typeface="Helvetica"/>
                        </a:rPr>
                        <a:t>클릭 시 해당 제품 상세 정보로 이동</a:t>
                      </a:r>
                      <a:r>
                        <a:t>.</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hMerge="1">
                  <a:txBody>
                    <a:bodyPr/>
                    <a:lstStyle/>
                    <a:p>
                      <a:endParaRPr lang="ko-KR"/>
                    </a:p>
                  </a:txBody>
                  <a:tcPr/>
                </a:tc>
                <a:extLst>
                  <a:ext uri="{0D108BD9-81ED-4DB2-BD59-A6C34878D82A}">
                    <a16:rowId xmlns:a16="http://schemas.microsoft.com/office/drawing/2014/main" val="10001"/>
                  </a:ext>
                </a:extLst>
              </a:tr>
              <a:tr h="8700144">
                <a:tc gridSpan="4">
                  <a:txBody>
                    <a:bodyPr/>
                    <a:lstStyle/>
                    <a:p>
                      <a:pPr algn="ctr">
                        <a:defRPr sz="1800">
                          <a:sym typeface="Arial"/>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ko-KR"/>
                    </a:p>
                  </a:txBody>
                  <a:tcPr/>
                </a:tc>
                <a:tc hMerge="1">
                  <a:txBody>
                    <a:bodyPr/>
                    <a:lstStyle/>
                    <a:p>
                      <a:endParaRPr lang="ko-KR"/>
                    </a:p>
                  </a:txBody>
                  <a:tcPr/>
                </a:tc>
                <a:tc hMerge="1">
                  <a:txBody>
                    <a:bodyPr/>
                    <a:lstStyle/>
                    <a:p>
                      <a:endParaRPr lang="ko-KR"/>
                    </a:p>
                  </a:txBody>
                  <a:tcPr/>
                </a:tc>
                <a:tc gridSpan="2" vMerge="1">
                  <a:txBody>
                    <a:bodyPr/>
                    <a:lstStyle/>
                    <a:p>
                      <a:endParaRPr lang="ko-KR"/>
                    </a:p>
                  </a:txBody>
                  <a:tcPr/>
                </a:tc>
                <a:tc hMerge="1" vMerge="1">
                  <a:txBody>
                    <a:bodyPr/>
                    <a:lstStyle/>
                    <a:p>
                      <a:endParaRPr lang="ko-KR"/>
                    </a:p>
                  </a:txBody>
                  <a:tcPr/>
                </a:tc>
                <a:extLst>
                  <a:ext uri="{0D108BD9-81ED-4DB2-BD59-A6C34878D82A}">
                    <a16:rowId xmlns:a16="http://schemas.microsoft.com/office/drawing/2014/main" val="10002"/>
                  </a:ext>
                </a:extLst>
              </a:tr>
            </a:tbl>
          </a:graphicData>
        </a:graphic>
      </p:graphicFrame>
      <p:pic>
        <p:nvPicPr>
          <p:cNvPr id="568" name="그림 1" descr="그림 1"/>
          <p:cNvPicPr>
            <a:picLocks noChangeAspect="1"/>
          </p:cNvPicPr>
          <p:nvPr/>
        </p:nvPicPr>
        <p:blipFill>
          <a:blip r:embed="rId2">
            <a:extLst/>
          </a:blip>
          <a:stretch>
            <a:fillRect/>
          </a:stretch>
        </p:blipFill>
        <p:spPr>
          <a:xfrm>
            <a:off x="4022514" y="1073907"/>
            <a:ext cx="5822168" cy="8618767"/>
          </a:xfrm>
          <a:prstGeom prst="rect">
            <a:avLst/>
          </a:prstGeom>
          <a:ln w="12700">
            <a:miter lim="400000"/>
          </a:ln>
        </p:spPr>
      </p:pic>
      <p:sp>
        <p:nvSpPr>
          <p:cNvPr id="569" name="Google Shape;565;p38"/>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grpSp>
        <p:nvGrpSpPr>
          <p:cNvPr id="572" name="타원 7"/>
          <p:cNvGrpSpPr/>
          <p:nvPr/>
        </p:nvGrpSpPr>
        <p:grpSpPr>
          <a:xfrm>
            <a:off x="4895982" y="2911845"/>
            <a:ext cx="235179" cy="235179"/>
            <a:chOff x="0" y="0"/>
            <a:chExt cx="235178" cy="235178"/>
          </a:xfrm>
        </p:grpSpPr>
        <p:sp>
          <p:nvSpPr>
            <p:cNvPr id="570"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71" name="2"/>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575" name="타원 14"/>
          <p:cNvGrpSpPr/>
          <p:nvPr/>
        </p:nvGrpSpPr>
        <p:grpSpPr>
          <a:xfrm>
            <a:off x="7410971" y="2023452"/>
            <a:ext cx="235179" cy="235179"/>
            <a:chOff x="0" y="0"/>
            <a:chExt cx="235178" cy="235178"/>
          </a:xfrm>
        </p:grpSpPr>
        <p:sp>
          <p:nvSpPr>
            <p:cNvPr id="573"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74" name="1"/>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1</a:t>
              </a:r>
            </a:p>
          </p:txBody>
        </p:sp>
      </p:grpSp>
      <p:grpSp>
        <p:nvGrpSpPr>
          <p:cNvPr id="578" name="타원 15"/>
          <p:cNvGrpSpPr/>
          <p:nvPr/>
        </p:nvGrpSpPr>
        <p:grpSpPr>
          <a:xfrm>
            <a:off x="6135382" y="5907125"/>
            <a:ext cx="235179" cy="235179"/>
            <a:chOff x="0" y="0"/>
            <a:chExt cx="235178" cy="235178"/>
          </a:xfrm>
        </p:grpSpPr>
        <p:sp>
          <p:nvSpPr>
            <p:cNvPr id="576"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77" name="3"/>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3</a:t>
              </a:r>
            </a:p>
          </p:txBody>
        </p:sp>
      </p:grpSp>
      <p:grpSp>
        <p:nvGrpSpPr>
          <p:cNvPr id="581" name="타원 16"/>
          <p:cNvGrpSpPr/>
          <p:nvPr/>
        </p:nvGrpSpPr>
        <p:grpSpPr>
          <a:xfrm>
            <a:off x="8698824" y="7010738"/>
            <a:ext cx="235179" cy="235179"/>
            <a:chOff x="0" y="0"/>
            <a:chExt cx="235178" cy="235178"/>
          </a:xfrm>
        </p:grpSpPr>
        <p:sp>
          <p:nvSpPr>
            <p:cNvPr id="579"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80" name="4"/>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4</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 name="그림 4" descr="그림 4"/>
          <p:cNvPicPr>
            <a:picLocks noChangeAspect="1"/>
          </p:cNvPicPr>
          <p:nvPr/>
        </p:nvPicPr>
        <p:blipFill>
          <a:blip r:embed="rId2">
            <a:extLst/>
          </a:blip>
          <a:stretch>
            <a:fillRect/>
          </a:stretch>
        </p:blipFill>
        <p:spPr>
          <a:xfrm>
            <a:off x="3421834" y="1088673"/>
            <a:ext cx="6521958" cy="8656500"/>
          </a:xfrm>
          <a:prstGeom prst="rect">
            <a:avLst/>
          </a:prstGeom>
          <a:ln w="12700">
            <a:miter lim="400000"/>
          </a:ln>
        </p:spPr>
      </p:pic>
      <p:graphicFrame>
        <p:nvGraphicFramePr>
          <p:cNvPr id="584" name="표 2"/>
          <p:cNvGraphicFramePr/>
          <p:nvPr/>
        </p:nvGraphicFramePr>
        <p:xfrm>
          <a:off x="91442" y="130628"/>
          <a:ext cx="18052866" cy="9614545"/>
        </p:xfrm>
        <a:graphic>
          <a:graphicData uri="http://schemas.openxmlformats.org/drawingml/2006/table">
            <a:tbl>
              <a:tblPr>
                <a:tableStyleId>{4C3C2611-4C71-4FC5-86AE-919BDF0F9419}</a:tableStyleId>
              </a:tblPr>
              <a:tblGrid>
                <a:gridCol w="2142307">
                  <a:extLst>
                    <a:ext uri="{9D8B030D-6E8A-4147-A177-3AD203B41FA5}">
                      <a16:colId xmlns:a16="http://schemas.microsoft.com/office/drawing/2014/main" val="20000"/>
                    </a:ext>
                  </a:extLst>
                </a:gridCol>
                <a:gridCol w="3875315">
                  <a:extLst>
                    <a:ext uri="{9D8B030D-6E8A-4147-A177-3AD203B41FA5}">
                      <a16:colId xmlns:a16="http://schemas.microsoft.com/office/drawing/2014/main" val="20001"/>
                    </a:ext>
                  </a:extLst>
                </a:gridCol>
                <a:gridCol w="1519645">
                  <a:extLst>
                    <a:ext uri="{9D8B030D-6E8A-4147-A177-3AD203B41FA5}">
                      <a16:colId xmlns:a16="http://schemas.microsoft.com/office/drawing/2014/main" val="20002"/>
                    </a:ext>
                  </a:extLst>
                </a:gridCol>
                <a:gridCol w="6257108">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gridCol w="3008811">
                  <a:extLst>
                    <a:ext uri="{9D8B030D-6E8A-4147-A177-3AD203B41FA5}">
                      <a16:colId xmlns:a16="http://schemas.microsoft.com/office/drawing/2014/main" val="20005"/>
                    </a:ext>
                  </a:extLst>
                </a:gridCol>
              </a:tblGrid>
              <a:tr h="444138">
                <a:tc>
                  <a:txBody>
                    <a:bodyPr/>
                    <a:lstStyle/>
                    <a:p>
                      <a:pPr algn="ctr">
                        <a:defRPr sz="1800">
                          <a:sym typeface="Arial"/>
                        </a:defRPr>
                      </a:pPr>
                      <a:r>
                        <a:rPr>
                          <a:latin typeface="+mn-lt"/>
                          <a:ea typeface="+mn-ea"/>
                          <a:cs typeface="+mn-cs"/>
                          <a:sym typeface="Helvetica"/>
                        </a:rPr>
                        <a:t>이름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t>Homeground </a:t>
                      </a:r>
                      <a:r>
                        <a:rPr>
                          <a:latin typeface="+mn-lt"/>
                          <a:ea typeface="+mn-ea"/>
                          <a:cs typeface="+mn-cs"/>
                          <a:sym typeface="Helvetica"/>
                        </a:rPr>
                        <a:t>가구 쇼핑몰</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페이지 정보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침대 카테고리 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작성자</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김지현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470263">
                <a:tc>
                  <a:txBody>
                    <a:bodyPr/>
                    <a:lstStyle/>
                    <a:p>
                      <a:pPr algn="ctr">
                        <a:defRPr sz="1800">
                          <a:sym typeface="Arial"/>
                        </a:defRPr>
                      </a:pPr>
                      <a:r>
                        <a:rPr>
                          <a:latin typeface="+mn-lt"/>
                          <a:ea typeface="+mn-ea"/>
                          <a:cs typeface="+mn-cs"/>
                          <a:sym typeface="Helvetica"/>
                        </a:rPr>
                        <a:t>작성 날짜</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pPr>
                      <a:r>
                        <a:rPr>
                          <a:sym typeface="Arial"/>
                        </a:rPr>
                        <a:t>2022.05.16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연결 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메인 </a:t>
                      </a:r>
                      <a:r>
                        <a:t>&gt; </a:t>
                      </a:r>
                      <a:r>
                        <a:rPr>
                          <a:latin typeface="+mn-lt"/>
                          <a:ea typeface="+mn-ea"/>
                          <a:cs typeface="+mn-cs"/>
                          <a:sym typeface="Helvetica"/>
                        </a:rPr>
                        <a:t>침실가구</a:t>
                      </a:r>
                      <a:r>
                        <a:t> &gt; </a:t>
                      </a:r>
                      <a:r>
                        <a:rPr>
                          <a:latin typeface="+mn-lt"/>
                          <a:ea typeface="+mn-ea"/>
                          <a:cs typeface="+mn-cs"/>
                          <a:sym typeface="Helvetica"/>
                        </a:rPr>
                        <a:t>침대</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gridSpan="2">
                  <a:txBody>
                    <a:bodyPr/>
                    <a:lstStyle/>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침대 상품 이벤트 배너</a:t>
                      </a:r>
                      <a:r>
                        <a:t>. 3</a:t>
                      </a:r>
                      <a:r>
                        <a:rPr>
                          <a:latin typeface="+mn-lt"/>
                          <a:ea typeface="+mn-ea"/>
                          <a:cs typeface="+mn-cs"/>
                          <a:sym typeface="Helvetica"/>
                        </a:rPr>
                        <a:t>초마다 왼쪽으로 이미지 자동으로 넘어감</a:t>
                      </a:r>
                      <a:r>
                        <a:t>. </a:t>
                      </a:r>
                      <a:r>
                        <a:rPr>
                          <a:latin typeface="+mn-lt"/>
                          <a:ea typeface="+mn-ea"/>
                          <a:cs typeface="+mn-cs"/>
                          <a:sym typeface="Helvetica"/>
                        </a:rPr>
                        <a:t>좌우 화살표를 클릭해 수동으로 넘길 수 있음</a:t>
                      </a:r>
                      <a:r>
                        <a:t>. </a:t>
                      </a:r>
                      <a:r>
                        <a:rPr>
                          <a:latin typeface="+mn-lt"/>
                          <a:ea typeface="+mn-ea"/>
                          <a:cs typeface="+mn-cs"/>
                          <a:sym typeface="Helvetica"/>
                        </a:rPr>
                        <a:t>마우스를 배너에 호버 시 이미지 애니메이션이 중단되고 아웃 시 다시 애니메이션 시작함</a:t>
                      </a:r>
                      <a:r>
                        <a:t>.</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필터 기능</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제품 이미지</a:t>
                      </a:r>
                      <a:r>
                        <a:t>. </a:t>
                      </a:r>
                      <a:r>
                        <a:rPr>
                          <a:latin typeface="+mn-lt"/>
                          <a:ea typeface="+mn-ea"/>
                          <a:cs typeface="+mn-cs"/>
                          <a:sym typeface="Helvetica"/>
                        </a:rPr>
                        <a:t>마우스 호버 시 이미지 잠깐 반짝였다가 다시 되돌아오는 애니메이션</a:t>
                      </a:r>
                      <a:r>
                        <a:t>. </a:t>
                      </a:r>
                      <a:r>
                        <a:rPr>
                          <a:latin typeface="+mn-lt"/>
                          <a:ea typeface="+mn-ea"/>
                          <a:cs typeface="+mn-cs"/>
                          <a:sym typeface="Helvetica"/>
                        </a:rPr>
                        <a:t>클릭 시 해당 제품 상세 정보로 이동</a:t>
                      </a:r>
                      <a:r>
                        <a:t>.</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해당 제품 이름</a:t>
                      </a:r>
                      <a:r>
                        <a:t>, </a:t>
                      </a:r>
                      <a:r>
                        <a:rPr>
                          <a:latin typeface="+mn-lt"/>
                          <a:ea typeface="+mn-ea"/>
                          <a:cs typeface="+mn-cs"/>
                          <a:sym typeface="Helvetica"/>
                        </a:rPr>
                        <a:t>가격</a:t>
                      </a:r>
                      <a:r>
                        <a:t>, </a:t>
                      </a:r>
                      <a:r>
                        <a:rPr>
                          <a:latin typeface="+mn-lt"/>
                          <a:ea typeface="+mn-ea"/>
                          <a:cs typeface="+mn-cs"/>
                          <a:sym typeface="Helvetica"/>
                        </a:rPr>
                        <a:t>컬러 표시</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hMerge="1">
                  <a:txBody>
                    <a:bodyPr/>
                    <a:lstStyle/>
                    <a:p>
                      <a:endParaRPr lang="ko-KR"/>
                    </a:p>
                  </a:txBody>
                  <a:tcPr/>
                </a:tc>
                <a:extLst>
                  <a:ext uri="{0D108BD9-81ED-4DB2-BD59-A6C34878D82A}">
                    <a16:rowId xmlns:a16="http://schemas.microsoft.com/office/drawing/2014/main" val="10001"/>
                  </a:ext>
                </a:extLst>
              </a:tr>
              <a:tr h="8700144">
                <a:tc gridSpan="4">
                  <a:txBody>
                    <a:bodyPr/>
                    <a:lstStyle/>
                    <a:p>
                      <a:pPr algn="ctr">
                        <a:defRPr sz="1800">
                          <a:sym typeface="Arial"/>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ko-KR"/>
                    </a:p>
                  </a:txBody>
                  <a:tcPr/>
                </a:tc>
                <a:tc hMerge="1">
                  <a:txBody>
                    <a:bodyPr/>
                    <a:lstStyle/>
                    <a:p>
                      <a:endParaRPr lang="ko-KR"/>
                    </a:p>
                  </a:txBody>
                  <a:tcPr/>
                </a:tc>
                <a:tc hMerge="1">
                  <a:txBody>
                    <a:bodyPr/>
                    <a:lstStyle/>
                    <a:p>
                      <a:endParaRPr lang="ko-KR"/>
                    </a:p>
                  </a:txBody>
                  <a:tcPr/>
                </a:tc>
                <a:tc gridSpan="2" vMerge="1">
                  <a:txBody>
                    <a:bodyPr/>
                    <a:lstStyle/>
                    <a:p>
                      <a:endParaRPr lang="ko-KR"/>
                    </a:p>
                  </a:txBody>
                  <a:tcPr/>
                </a:tc>
                <a:tc hMerge="1" vMerge="1">
                  <a:txBody>
                    <a:bodyPr/>
                    <a:lstStyle/>
                    <a:p>
                      <a:endParaRPr lang="ko-KR"/>
                    </a:p>
                  </a:txBody>
                  <a:tcPr/>
                </a:tc>
                <a:extLst>
                  <a:ext uri="{0D108BD9-81ED-4DB2-BD59-A6C34878D82A}">
                    <a16:rowId xmlns:a16="http://schemas.microsoft.com/office/drawing/2014/main" val="10002"/>
                  </a:ext>
                </a:extLst>
              </a:tr>
            </a:tbl>
          </a:graphicData>
        </a:graphic>
      </p:graphicFrame>
      <p:sp>
        <p:nvSpPr>
          <p:cNvPr id="585" name="Google Shape;565;p38"/>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grpSp>
        <p:nvGrpSpPr>
          <p:cNvPr id="588" name="타원 7"/>
          <p:cNvGrpSpPr/>
          <p:nvPr/>
        </p:nvGrpSpPr>
        <p:grpSpPr>
          <a:xfrm>
            <a:off x="6803143" y="2870281"/>
            <a:ext cx="235179" cy="235179"/>
            <a:chOff x="0" y="0"/>
            <a:chExt cx="235178" cy="235178"/>
          </a:xfrm>
        </p:grpSpPr>
        <p:sp>
          <p:nvSpPr>
            <p:cNvPr id="586"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87" name="2"/>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591" name="타원 14"/>
          <p:cNvGrpSpPr/>
          <p:nvPr/>
        </p:nvGrpSpPr>
        <p:grpSpPr>
          <a:xfrm>
            <a:off x="6567965" y="2284465"/>
            <a:ext cx="235179" cy="235179"/>
            <a:chOff x="0" y="0"/>
            <a:chExt cx="235178" cy="235178"/>
          </a:xfrm>
        </p:grpSpPr>
        <p:sp>
          <p:nvSpPr>
            <p:cNvPr id="589"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90" name="1"/>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1</a:t>
              </a:r>
            </a:p>
          </p:txBody>
        </p:sp>
      </p:grpSp>
      <p:grpSp>
        <p:nvGrpSpPr>
          <p:cNvPr id="594" name="타원 15"/>
          <p:cNvGrpSpPr/>
          <p:nvPr/>
        </p:nvGrpSpPr>
        <p:grpSpPr>
          <a:xfrm>
            <a:off x="5011684" y="3671794"/>
            <a:ext cx="235179" cy="235179"/>
            <a:chOff x="0" y="0"/>
            <a:chExt cx="235178" cy="235178"/>
          </a:xfrm>
        </p:grpSpPr>
        <p:sp>
          <p:nvSpPr>
            <p:cNvPr id="592"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93" name="3"/>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3</a:t>
              </a:r>
            </a:p>
          </p:txBody>
        </p:sp>
      </p:grpSp>
      <p:grpSp>
        <p:nvGrpSpPr>
          <p:cNvPr id="597" name="타원 11"/>
          <p:cNvGrpSpPr/>
          <p:nvPr/>
        </p:nvGrpSpPr>
        <p:grpSpPr>
          <a:xfrm>
            <a:off x="5718266" y="4281394"/>
            <a:ext cx="235179" cy="235179"/>
            <a:chOff x="0" y="0"/>
            <a:chExt cx="235178" cy="235178"/>
          </a:xfrm>
        </p:grpSpPr>
        <p:sp>
          <p:nvSpPr>
            <p:cNvPr id="595"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596" name="4"/>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4</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9" name="표 2"/>
          <p:cNvGraphicFramePr/>
          <p:nvPr/>
        </p:nvGraphicFramePr>
        <p:xfrm>
          <a:off x="91442" y="130628"/>
          <a:ext cx="18052866" cy="9614545"/>
        </p:xfrm>
        <a:graphic>
          <a:graphicData uri="http://schemas.openxmlformats.org/drawingml/2006/table">
            <a:tbl>
              <a:tblPr>
                <a:tableStyleId>{4C3C2611-4C71-4FC5-86AE-919BDF0F9419}</a:tableStyleId>
              </a:tblPr>
              <a:tblGrid>
                <a:gridCol w="2142307">
                  <a:extLst>
                    <a:ext uri="{9D8B030D-6E8A-4147-A177-3AD203B41FA5}">
                      <a16:colId xmlns:a16="http://schemas.microsoft.com/office/drawing/2014/main" val="20000"/>
                    </a:ext>
                  </a:extLst>
                </a:gridCol>
                <a:gridCol w="3875315">
                  <a:extLst>
                    <a:ext uri="{9D8B030D-6E8A-4147-A177-3AD203B41FA5}">
                      <a16:colId xmlns:a16="http://schemas.microsoft.com/office/drawing/2014/main" val="20001"/>
                    </a:ext>
                  </a:extLst>
                </a:gridCol>
                <a:gridCol w="1519645">
                  <a:extLst>
                    <a:ext uri="{9D8B030D-6E8A-4147-A177-3AD203B41FA5}">
                      <a16:colId xmlns:a16="http://schemas.microsoft.com/office/drawing/2014/main" val="20002"/>
                    </a:ext>
                  </a:extLst>
                </a:gridCol>
                <a:gridCol w="6257108">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gridCol w="3008811">
                  <a:extLst>
                    <a:ext uri="{9D8B030D-6E8A-4147-A177-3AD203B41FA5}">
                      <a16:colId xmlns:a16="http://schemas.microsoft.com/office/drawing/2014/main" val="20005"/>
                    </a:ext>
                  </a:extLst>
                </a:gridCol>
              </a:tblGrid>
              <a:tr h="444138">
                <a:tc>
                  <a:txBody>
                    <a:bodyPr/>
                    <a:lstStyle/>
                    <a:p>
                      <a:pPr algn="ctr">
                        <a:defRPr sz="1800">
                          <a:sym typeface="Arial"/>
                        </a:defRPr>
                      </a:pPr>
                      <a:r>
                        <a:rPr>
                          <a:latin typeface="+mn-lt"/>
                          <a:ea typeface="+mn-ea"/>
                          <a:cs typeface="+mn-cs"/>
                          <a:sym typeface="Helvetica"/>
                        </a:rPr>
                        <a:t>이름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t>Homeground </a:t>
                      </a:r>
                      <a:r>
                        <a:rPr>
                          <a:latin typeface="+mn-lt"/>
                          <a:ea typeface="+mn-ea"/>
                          <a:cs typeface="+mn-cs"/>
                          <a:sym typeface="Helvetica"/>
                        </a:rPr>
                        <a:t>가구 쇼핑몰</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페이지 정보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로그인 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작성자</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김지현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470263">
                <a:tc>
                  <a:txBody>
                    <a:bodyPr/>
                    <a:lstStyle/>
                    <a:p>
                      <a:pPr algn="ctr">
                        <a:defRPr sz="1800">
                          <a:sym typeface="Arial"/>
                        </a:defRPr>
                      </a:pPr>
                      <a:r>
                        <a:rPr>
                          <a:latin typeface="+mn-lt"/>
                          <a:ea typeface="+mn-ea"/>
                          <a:cs typeface="+mn-cs"/>
                          <a:sym typeface="Helvetica"/>
                        </a:rPr>
                        <a:t>작성 날짜</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pPr>
                      <a:r>
                        <a:rPr>
                          <a:sym typeface="Arial"/>
                        </a:rPr>
                        <a:t>2022.05.16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연결 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메인 </a:t>
                      </a:r>
                      <a:r>
                        <a:t>&gt; </a:t>
                      </a:r>
                      <a:r>
                        <a:rPr>
                          <a:latin typeface="+mn-lt"/>
                          <a:ea typeface="+mn-ea"/>
                          <a:cs typeface="+mn-cs"/>
                          <a:sym typeface="Helvetica"/>
                        </a:rPr>
                        <a:t>마이페이지 아이콘</a:t>
                      </a:r>
                      <a:r>
                        <a:t> or </a:t>
                      </a:r>
                      <a:r>
                        <a:rPr>
                          <a:latin typeface="+mn-lt"/>
                          <a:ea typeface="+mn-ea"/>
                          <a:cs typeface="+mn-cs"/>
                          <a:sym typeface="Helvetica"/>
                        </a:rPr>
                        <a:t>메인 </a:t>
                      </a:r>
                      <a:r>
                        <a:t>&gt; </a:t>
                      </a:r>
                      <a:r>
                        <a:rPr>
                          <a:latin typeface="+mn-lt"/>
                          <a:ea typeface="+mn-ea"/>
                          <a:cs typeface="+mn-cs"/>
                          <a:sym typeface="Helvetica"/>
                        </a:rPr>
                        <a:t>마이쇼핑</a:t>
                      </a:r>
                      <a:r>
                        <a:t> &gt; </a:t>
                      </a:r>
                      <a:r>
                        <a:rPr>
                          <a:latin typeface="+mn-lt"/>
                          <a:ea typeface="+mn-ea"/>
                          <a:cs typeface="+mn-cs"/>
                          <a:sym typeface="Helvetica"/>
                        </a:rPr>
                        <a:t>로그인</a:t>
                      </a:r>
                      <a:r>
                        <a:t> </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gridSpan="2">
                  <a:txBody>
                    <a:bodyPr/>
                    <a:lstStyle/>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회원 클릭 시 로그인 화면 </a:t>
                      </a:r>
                      <a:r>
                        <a:t>(</a:t>
                      </a:r>
                      <a:r>
                        <a:rPr>
                          <a:latin typeface="+mn-lt"/>
                          <a:ea typeface="+mn-ea"/>
                          <a:cs typeface="+mn-cs"/>
                          <a:sym typeface="Helvetica"/>
                        </a:rPr>
                        <a:t>기본값</a:t>
                      </a:r>
                      <a:r>
                        <a:t>)</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아이디 입력 창</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비밀번호 입력 창</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체크박스 체크 시 아이디 저장</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로그인 클릭 창</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클릭 시 아이디 찾기 새 창 </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클릭 시 아이디 찾기 새 창</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클릭 시 회원가입 페이지로 이동</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비회원 주문조회 버튼</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주문자명 입력 창</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주문한 고객의 휴대폰 번호 입력 창</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클릭 시 주문조회 화면으로 이동</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hMerge="1">
                  <a:txBody>
                    <a:bodyPr/>
                    <a:lstStyle/>
                    <a:p>
                      <a:endParaRPr lang="ko-KR"/>
                    </a:p>
                  </a:txBody>
                  <a:tcPr/>
                </a:tc>
                <a:extLst>
                  <a:ext uri="{0D108BD9-81ED-4DB2-BD59-A6C34878D82A}">
                    <a16:rowId xmlns:a16="http://schemas.microsoft.com/office/drawing/2014/main" val="10001"/>
                  </a:ext>
                </a:extLst>
              </a:tr>
              <a:tr h="8700144">
                <a:tc gridSpan="4">
                  <a:txBody>
                    <a:bodyPr/>
                    <a:lstStyle/>
                    <a:p>
                      <a:pPr algn="ctr">
                        <a:defRPr sz="1800">
                          <a:sym typeface="Arial"/>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ko-KR"/>
                    </a:p>
                  </a:txBody>
                  <a:tcPr/>
                </a:tc>
                <a:tc hMerge="1">
                  <a:txBody>
                    <a:bodyPr/>
                    <a:lstStyle/>
                    <a:p>
                      <a:endParaRPr lang="ko-KR"/>
                    </a:p>
                  </a:txBody>
                  <a:tcPr/>
                </a:tc>
                <a:tc hMerge="1">
                  <a:txBody>
                    <a:bodyPr/>
                    <a:lstStyle/>
                    <a:p>
                      <a:endParaRPr lang="ko-KR"/>
                    </a:p>
                  </a:txBody>
                  <a:tcPr/>
                </a:tc>
                <a:tc gridSpan="2" vMerge="1">
                  <a:txBody>
                    <a:bodyPr/>
                    <a:lstStyle/>
                    <a:p>
                      <a:endParaRPr lang="ko-KR"/>
                    </a:p>
                  </a:txBody>
                  <a:tcPr/>
                </a:tc>
                <a:tc hMerge="1" vMerge="1">
                  <a:txBody>
                    <a:bodyPr/>
                    <a:lstStyle/>
                    <a:p>
                      <a:endParaRPr lang="ko-KR"/>
                    </a:p>
                  </a:txBody>
                  <a:tcPr/>
                </a:tc>
                <a:extLst>
                  <a:ext uri="{0D108BD9-81ED-4DB2-BD59-A6C34878D82A}">
                    <a16:rowId xmlns:a16="http://schemas.microsoft.com/office/drawing/2014/main" val="10002"/>
                  </a:ext>
                </a:extLst>
              </a:tr>
            </a:tbl>
          </a:graphicData>
        </a:graphic>
      </p:graphicFrame>
      <p:pic>
        <p:nvPicPr>
          <p:cNvPr id="600" name="그림 3" descr="그림 3"/>
          <p:cNvPicPr>
            <a:picLocks noChangeAspect="1"/>
          </p:cNvPicPr>
          <p:nvPr/>
        </p:nvPicPr>
        <p:blipFill>
          <a:blip r:embed="rId2">
            <a:extLst/>
          </a:blip>
          <a:stretch>
            <a:fillRect/>
          </a:stretch>
        </p:blipFill>
        <p:spPr>
          <a:xfrm>
            <a:off x="6880221" y="2471870"/>
            <a:ext cx="6729591" cy="4689684"/>
          </a:xfrm>
          <a:prstGeom prst="rect">
            <a:avLst/>
          </a:prstGeom>
          <a:ln w="12700">
            <a:miter lim="400000"/>
          </a:ln>
        </p:spPr>
      </p:pic>
      <p:pic>
        <p:nvPicPr>
          <p:cNvPr id="601" name="그림 5" descr="그림 5"/>
          <p:cNvPicPr>
            <a:picLocks noChangeAspect="1"/>
          </p:cNvPicPr>
          <p:nvPr/>
        </p:nvPicPr>
        <p:blipFill>
          <a:blip r:embed="rId3">
            <a:extLst/>
          </a:blip>
          <a:stretch>
            <a:fillRect/>
          </a:stretch>
        </p:blipFill>
        <p:spPr>
          <a:xfrm>
            <a:off x="91441" y="2471869"/>
            <a:ext cx="6729591" cy="4689684"/>
          </a:xfrm>
          <a:prstGeom prst="rect">
            <a:avLst/>
          </a:prstGeom>
          <a:ln w="12700">
            <a:miter lim="400000"/>
          </a:ln>
        </p:spPr>
      </p:pic>
      <p:sp>
        <p:nvSpPr>
          <p:cNvPr id="602" name="Google Shape;565;p38"/>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grpSp>
        <p:nvGrpSpPr>
          <p:cNvPr id="605" name="타원 7"/>
          <p:cNvGrpSpPr/>
          <p:nvPr/>
        </p:nvGrpSpPr>
        <p:grpSpPr>
          <a:xfrm>
            <a:off x="2791427" y="4149804"/>
            <a:ext cx="235179" cy="235179"/>
            <a:chOff x="0" y="0"/>
            <a:chExt cx="235178" cy="235178"/>
          </a:xfrm>
        </p:grpSpPr>
        <p:sp>
          <p:nvSpPr>
            <p:cNvPr id="603"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04" name="2"/>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608" name="타원 14"/>
          <p:cNvGrpSpPr/>
          <p:nvPr/>
        </p:nvGrpSpPr>
        <p:grpSpPr>
          <a:xfrm>
            <a:off x="2245577" y="3719586"/>
            <a:ext cx="235179" cy="235179"/>
            <a:chOff x="0" y="0"/>
            <a:chExt cx="235178" cy="235178"/>
          </a:xfrm>
        </p:grpSpPr>
        <p:sp>
          <p:nvSpPr>
            <p:cNvPr id="606"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07" name="1"/>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1</a:t>
              </a:r>
            </a:p>
          </p:txBody>
        </p:sp>
      </p:grpSp>
      <p:grpSp>
        <p:nvGrpSpPr>
          <p:cNvPr id="611" name="타원 15"/>
          <p:cNvGrpSpPr/>
          <p:nvPr/>
        </p:nvGrpSpPr>
        <p:grpSpPr>
          <a:xfrm>
            <a:off x="3026604" y="4521117"/>
            <a:ext cx="235179" cy="235179"/>
            <a:chOff x="0" y="0"/>
            <a:chExt cx="235178" cy="235178"/>
          </a:xfrm>
        </p:grpSpPr>
        <p:sp>
          <p:nvSpPr>
            <p:cNvPr id="609"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10" name="3"/>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3</a:t>
              </a:r>
            </a:p>
          </p:txBody>
        </p:sp>
      </p:grpSp>
      <p:grpSp>
        <p:nvGrpSpPr>
          <p:cNvPr id="614" name="타원 11"/>
          <p:cNvGrpSpPr/>
          <p:nvPr/>
        </p:nvGrpSpPr>
        <p:grpSpPr>
          <a:xfrm>
            <a:off x="2009262" y="4909742"/>
            <a:ext cx="235179" cy="235179"/>
            <a:chOff x="0" y="0"/>
            <a:chExt cx="235178" cy="235178"/>
          </a:xfrm>
        </p:grpSpPr>
        <p:sp>
          <p:nvSpPr>
            <p:cNvPr id="612"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13" name="4"/>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4</a:t>
              </a:r>
            </a:p>
          </p:txBody>
        </p:sp>
      </p:grpSp>
      <p:grpSp>
        <p:nvGrpSpPr>
          <p:cNvPr id="617" name="타원 9"/>
          <p:cNvGrpSpPr/>
          <p:nvPr/>
        </p:nvGrpSpPr>
        <p:grpSpPr>
          <a:xfrm>
            <a:off x="3709880" y="5155524"/>
            <a:ext cx="235179" cy="235179"/>
            <a:chOff x="0" y="0"/>
            <a:chExt cx="235178" cy="235178"/>
          </a:xfrm>
        </p:grpSpPr>
        <p:sp>
          <p:nvSpPr>
            <p:cNvPr id="615"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16" name="5"/>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5</a:t>
              </a:r>
            </a:p>
          </p:txBody>
        </p:sp>
      </p:grpSp>
      <p:grpSp>
        <p:nvGrpSpPr>
          <p:cNvPr id="620" name="타원 10"/>
          <p:cNvGrpSpPr/>
          <p:nvPr/>
        </p:nvGrpSpPr>
        <p:grpSpPr>
          <a:xfrm>
            <a:off x="3338646" y="5761078"/>
            <a:ext cx="235179" cy="235179"/>
            <a:chOff x="0" y="0"/>
            <a:chExt cx="235178" cy="235178"/>
          </a:xfrm>
        </p:grpSpPr>
        <p:sp>
          <p:nvSpPr>
            <p:cNvPr id="618"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19" name="7"/>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7</a:t>
              </a:r>
            </a:p>
          </p:txBody>
        </p:sp>
      </p:grpSp>
      <p:grpSp>
        <p:nvGrpSpPr>
          <p:cNvPr id="623" name="타원 12"/>
          <p:cNvGrpSpPr/>
          <p:nvPr/>
        </p:nvGrpSpPr>
        <p:grpSpPr>
          <a:xfrm>
            <a:off x="2428047" y="5761078"/>
            <a:ext cx="235179" cy="235179"/>
            <a:chOff x="0" y="0"/>
            <a:chExt cx="235178" cy="235178"/>
          </a:xfrm>
        </p:grpSpPr>
        <p:sp>
          <p:nvSpPr>
            <p:cNvPr id="621"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22" name="6"/>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6</a:t>
              </a:r>
            </a:p>
          </p:txBody>
        </p:sp>
      </p:grpSp>
      <p:grpSp>
        <p:nvGrpSpPr>
          <p:cNvPr id="626" name="타원 13"/>
          <p:cNvGrpSpPr/>
          <p:nvPr/>
        </p:nvGrpSpPr>
        <p:grpSpPr>
          <a:xfrm>
            <a:off x="4366834" y="5761078"/>
            <a:ext cx="235180" cy="235179"/>
            <a:chOff x="0" y="0"/>
            <a:chExt cx="235178" cy="235178"/>
          </a:xfrm>
        </p:grpSpPr>
        <p:sp>
          <p:nvSpPr>
            <p:cNvPr id="624"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25" name="8"/>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8</a:t>
              </a:r>
            </a:p>
          </p:txBody>
        </p:sp>
      </p:grpSp>
      <p:grpSp>
        <p:nvGrpSpPr>
          <p:cNvPr id="629" name="타원 16"/>
          <p:cNvGrpSpPr/>
          <p:nvPr/>
        </p:nvGrpSpPr>
        <p:grpSpPr>
          <a:xfrm>
            <a:off x="11143344" y="3822718"/>
            <a:ext cx="235179" cy="235179"/>
            <a:chOff x="0" y="0"/>
            <a:chExt cx="235178" cy="235178"/>
          </a:xfrm>
        </p:grpSpPr>
        <p:sp>
          <p:nvSpPr>
            <p:cNvPr id="627"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28" name="9"/>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9</a:t>
              </a:r>
            </a:p>
          </p:txBody>
        </p:sp>
      </p:grpSp>
      <p:sp>
        <p:nvSpPr>
          <p:cNvPr id="630" name="타원 18"/>
          <p:cNvSpPr/>
          <p:nvPr/>
        </p:nvSpPr>
        <p:spPr>
          <a:xfrm>
            <a:off x="9815385" y="4674565"/>
            <a:ext cx="235179" cy="235179"/>
          </a:xfrm>
          <a:prstGeom prst="ellipse">
            <a:avLst/>
          </a:prstGeom>
          <a:solidFill>
            <a:schemeClr val="accent1"/>
          </a:solidFill>
          <a:ln w="25400">
            <a:solidFill>
              <a:srgbClr val="3A5E8A"/>
            </a:solidFill>
          </a:ln>
        </p:spPr>
        <p:txBody>
          <a:bodyPr lIns="45719" rIns="45719" anchor="ctr"/>
          <a:lstStyle/>
          <a:p>
            <a:pPr algn="ctr">
              <a:defRPr>
                <a:solidFill>
                  <a:srgbClr val="FFFFFF"/>
                </a:solidFill>
              </a:defRPr>
            </a:pPr>
            <a:endParaRPr/>
          </a:p>
        </p:txBody>
      </p:sp>
      <p:sp>
        <p:nvSpPr>
          <p:cNvPr id="631" name="타원 19"/>
          <p:cNvSpPr/>
          <p:nvPr/>
        </p:nvSpPr>
        <p:spPr>
          <a:xfrm>
            <a:off x="10518533" y="5135252"/>
            <a:ext cx="235179" cy="235179"/>
          </a:xfrm>
          <a:prstGeom prst="ellipse">
            <a:avLst/>
          </a:prstGeom>
          <a:solidFill>
            <a:schemeClr val="accent1"/>
          </a:solidFill>
          <a:ln w="25400">
            <a:solidFill>
              <a:srgbClr val="3A5E8A"/>
            </a:solidFill>
          </a:ln>
        </p:spPr>
        <p:txBody>
          <a:bodyPr lIns="45719" rIns="45719" anchor="ctr"/>
          <a:lstStyle/>
          <a:p>
            <a:pPr algn="ctr">
              <a:defRPr>
                <a:solidFill>
                  <a:srgbClr val="FFFFFF"/>
                </a:solidFill>
              </a:defRPr>
            </a:pPr>
            <a:endParaRPr/>
          </a:p>
        </p:txBody>
      </p:sp>
      <p:sp>
        <p:nvSpPr>
          <p:cNvPr id="632" name="타원 20"/>
          <p:cNvSpPr/>
          <p:nvPr/>
        </p:nvSpPr>
        <p:spPr>
          <a:xfrm>
            <a:off x="9597769" y="4273384"/>
            <a:ext cx="235179" cy="235179"/>
          </a:xfrm>
          <a:prstGeom prst="ellipse">
            <a:avLst/>
          </a:prstGeom>
          <a:solidFill>
            <a:schemeClr val="accent1"/>
          </a:solidFill>
          <a:ln w="25400">
            <a:solidFill>
              <a:srgbClr val="3A5E8A"/>
            </a:solidFill>
          </a:ln>
        </p:spPr>
        <p:txBody>
          <a:bodyPr lIns="45719" rIns="45719" anchor="ctr"/>
          <a:lstStyle/>
          <a:p>
            <a:pPr algn="ctr">
              <a:defRPr>
                <a:solidFill>
                  <a:srgbClr val="FFFFFF"/>
                </a:solidFill>
              </a:defRPr>
            </a:pPr>
            <a:endParaRPr/>
          </a:p>
        </p:txBody>
      </p:sp>
      <p:sp>
        <p:nvSpPr>
          <p:cNvPr id="633" name="TextBox 6"/>
          <p:cNvSpPr txBox="1"/>
          <p:nvPr/>
        </p:nvSpPr>
        <p:spPr>
          <a:xfrm>
            <a:off x="9566736" y="4231094"/>
            <a:ext cx="301909"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FFFF"/>
                </a:solidFill>
              </a:defRPr>
            </a:lvl1pPr>
          </a:lstStyle>
          <a:p>
            <a:r>
              <a:t>10</a:t>
            </a:r>
          </a:p>
        </p:txBody>
      </p:sp>
      <p:sp>
        <p:nvSpPr>
          <p:cNvPr id="634" name="TextBox 21"/>
          <p:cNvSpPr txBox="1"/>
          <p:nvPr/>
        </p:nvSpPr>
        <p:spPr>
          <a:xfrm>
            <a:off x="9786974" y="4642187"/>
            <a:ext cx="288713"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FFFF"/>
                </a:solidFill>
              </a:defRPr>
            </a:lvl1pPr>
          </a:lstStyle>
          <a:p>
            <a:r>
              <a:t>11</a:t>
            </a:r>
          </a:p>
        </p:txBody>
      </p:sp>
      <p:sp>
        <p:nvSpPr>
          <p:cNvPr id="635" name="TextBox 22"/>
          <p:cNvSpPr txBox="1"/>
          <p:nvPr/>
        </p:nvSpPr>
        <p:spPr>
          <a:xfrm>
            <a:off x="10490122" y="5098951"/>
            <a:ext cx="301909"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FFFF"/>
                </a:solidFill>
              </a:defRPr>
            </a:lvl1pPr>
          </a:lstStyle>
          <a:p>
            <a:r>
              <a:t>12</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7" name="표 2"/>
          <p:cNvGraphicFramePr/>
          <p:nvPr/>
        </p:nvGraphicFramePr>
        <p:xfrm>
          <a:off x="91442" y="130628"/>
          <a:ext cx="18052866" cy="9614545"/>
        </p:xfrm>
        <a:graphic>
          <a:graphicData uri="http://schemas.openxmlformats.org/drawingml/2006/table">
            <a:tbl>
              <a:tblPr>
                <a:tableStyleId>{4C3C2611-4C71-4FC5-86AE-919BDF0F9419}</a:tableStyleId>
              </a:tblPr>
              <a:tblGrid>
                <a:gridCol w="2142307">
                  <a:extLst>
                    <a:ext uri="{9D8B030D-6E8A-4147-A177-3AD203B41FA5}">
                      <a16:colId xmlns:a16="http://schemas.microsoft.com/office/drawing/2014/main" val="20000"/>
                    </a:ext>
                  </a:extLst>
                </a:gridCol>
                <a:gridCol w="3875315">
                  <a:extLst>
                    <a:ext uri="{9D8B030D-6E8A-4147-A177-3AD203B41FA5}">
                      <a16:colId xmlns:a16="http://schemas.microsoft.com/office/drawing/2014/main" val="20001"/>
                    </a:ext>
                  </a:extLst>
                </a:gridCol>
                <a:gridCol w="1519645">
                  <a:extLst>
                    <a:ext uri="{9D8B030D-6E8A-4147-A177-3AD203B41FA5}">
                      <a16:colId xmlns:a16="http://schemas.microsoft.com/office/drawing/2014/main" val="20002"/>
                    </a:ext>
                  </a:extLst>
                </a:gridCol>
                <a:gridCol w="6257108">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gridCol w="3008811">
                  <a:extLst>
                    <a:ext uri="{9D8B030D-6E8A-4147-A177-3AD203B41FA5}">
                      <a16:colId xmlns:a16="http://schemas.microsoft.com/office/drawing/2014/main" val="20005"/>
                    </a:ext>
                  </a:extLst>
                </a:gridCol>
              </a:tblGrid>
              <a:tr h="444138">
                <a:tc>
                  <a:txBody>
                    <a:bodyPr/>
                    <a:lstStyle/>
                    <a:p>
                      <a:pPr algn="ctr">
                        <a:defRPr sz="1800">
                          <a:sym typeface="Arial"/>
                        </a:defRPr>
                      </a:pPr>
                      <a:r>
                        <a:rPr>
                          <a:latin typeface="+mn-lt"/>
                          <a:ea typeface="+mn-ea"/>
                          <a:cs typeface="+mn-cs"/>
                          <a:sym typeface="Helvetica"/>
                        </a:rPr>
                        <a:t>이름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t>Homeground </a:t>
                      </a:r>
                      <a:r>
                        <a:rPr>
                          <a:latin typeface="+mn-lt"/>
                          <a:ea typeface="+mn-ea"/>
                          <a:cs typeface="+mn-cs"/>
                          <a:sym typeface="Helvetica"/>
                        </a:rPr>
                        <a:t>가구 쇼핑몰</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페이지 정보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장바구니</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작성자</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김지현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470263">
                <a:tc>
                  <a:txBody>
                    <a:bodyPr/>
                    <a:lstStyle/>
                    <a:p>
                      <a:pPr algn="ctr">
                        <a:defRPr sz="1800">
                          <a:sym typeface="Arial"/>
                        </a:defRPr>
                      </a:pPr>
                      <a:r>
                        <a:rPr>
                          <a:latin typeface="+mn-lt"/>
                          <a:ea typeface="+mn-ea"/>
                          <a:cs typeface="+mn-cs"/>
                          <a:sym typeface="Helvetica"/>
                        </a:rPr>
                        <a:t>작성 날짜</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pPr>
                      <a:r>
                        <a:rPr>
                          <a:sym typeface="Arial"/>
                        </a:rPr>
                        <a:t>2022.05.16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연결 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메인 </a:t>
                      </a:r>
                      <a:r>
                        <a:t>&gt; </a:t>
                      </a:r>
                      <a:r>
                        <a:rPr>
                          <a:latin typeface="+mn-lt"/>
                          <a:ea typeface="+mn-ea"/>
                          <a:cs typeface="+mn-cs"/>
                          <a:sym typeface="Helvetica"/>
                        </a:rPr>
                        <a:t>마이쇼핑</a:t>
                      </a:r>
                      <a:r>
                        <a:t> &gt; </a:t>
                      </a:r>
                      <a:r>
                        <a:rPr>
                          <a:latin typeface="+mn-lt"/>
                          <a:ea typeface="+mn-ea"/>
                          <a:cs typeface="+mn-cs"/>
                          <a:sym typeface="Helvetica"/>
                        </a:rPr>
                        <a:t>장바구니</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gridSpan="2">
                  <a:txBody>
                    <a:bodyPr/>
                    <a:lstStyle/>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장바구니에 넣은 상품정보</a:t>
                      </a:r>
                      <a:r>
                        <a:t>.  -,+ </a:t>
                      </a:r>
                      <a:r>
                        <a:rPr>
                          <a:latin typeface="+mn-lt"/>
                          <a:ea typeface="+mn-ea"/>
                          <a:cs typeface="+mn-cs"/>
                          <a:sym typeface="Helvetica"/>
                        </a:rPr>
                        <a:t>버튼으로 수량 변경 가능하고 </a:t>
                      </a:r>
                      <a:r>
                        <a:t>X </a:t>
                      </a:r>
                      <a:r>
                        <a:rPr>
                          <a:latin typeface="+mn-lt"/>
                          <a:ea typeface="+mn-ea"/>
                          <a:cs typeface="+mn-cs"/>
                          <a:sym typeface="Helvetica"/>
                        </a:rPr>
                        <a:t>버튼으로 상품 삭제 가능</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제품 선택하는 체크박스</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장바구니 총 수량과 금액 합계를 확인할 수 있는 박스</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선택한 상품만 주문할 수 있는 버튼</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체크 여부 상관없이 모든 상품을 주문하는 버튼</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hMerge="1">
                  <a:txBody>
                    <a:bodyPr/>
                    <a:lstStyle/>
                    <a:p>
                      <a:endParaRPr lang="ko-KR"/>
                    </a:p>
                  </a:txBody>
                  <a:tcPr/>
                </a:tc>
                <a:extLst>
                  <a:ext uri="{0D108BD9-81ED-4DB2-BD59-A6C34878D82A}">
                    <a16:rowId xmlns:a16="http://schemas.microsoft.com/office/drawing/2014/main" val="10001"/>
                  </a:ext>
                </a:extLst>
              </a:tr>
              <a:tr h="8700144">
                <a:tc gridSpan="4">
                  <a:txBody>
                    <a:bodyPr/>
                    <a:lstStyle/>
                    <a:p>
                      <a:pPr algn="ctr">
                        <a:defRPr sz="1800">
                          <a:sym typeface="Arial"/>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ko-KR"/>
                    </a:p>
                  </a:txBody>
                  <a:tcPr/>
                </a:tc>
                <a:tc hMerge="1">
                  <a:txBody>
                    <a:bodyPr/>
                    <a:lstStyle/>
                    <a:p>
                      <a:endParaRPr lang="ko-KR"/>
                    </a:p>
                  </a:txBody>
                  <a:tcPr/>
                </a:tc>
                <a:tc hMerge="1">
                  <a:txBody>
                    <a:bodyPr/>
                    <a:lstStyle/>
                    <a:p>
                      <a:endParaRPr lang="ko-KR"/>
                    </a:p>
                  </a:txBody>
                  <a:tcPr/>
                </a:tc>
                <a:tc gridSpan="2" vMerge="1">
                  <a:txBody>
                    <a:bodyPr/>
                    <a:lstStyle/>
                    <a:p>
                      <a:endParaRPr lang="ko-KR"/>
                    </a:p>
                  </a:txBody>
                  <a:tcPr/>
                </a:tc>
                <a:tc hMerge="1" vMerge="1">
                  <a:txBody>
                    <a:bodyPr/>
                    <a:lstStyle/>
                    <a:p>
                      <a:endParaRPr lang="ko-KR"/>
                    </a:p>
                  </a:txBody>
                  <a:tcPr/>
                </a:tc>
                <a:extLst>
                  <a:ext uri="{0D108BD9-81ED-4DB2-BD59-A6C34878D82A}">
                    <a16:rowId xmlns:a16="http://schemas.microsoft.com/office/drawing/2014/main" val="10002"/>
                  </a:ext>
                </a:extLst>
              </a:tr>
            </a:tbl>
          </a:graphicData>
        </a:graphic>
      </p:graphicFrame>
      <p:sp>
        <p:nvSpPr>
          <p:cNvPr id="638" name="Google Shape;565;p38"/>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639" name="그림 1" descr="그림 1"/>
          <p:cNvPicPr>
            <a:picLocks noChangeAspect="1"/>
          </p:cNvPicPr>
          <p:nvPr/>
        </p:nvPicPr>
        <p:blipFill>
          <a:blip r:embed="rId2">
            <a:extLst/>
          </a:blip>
          <a:stretch>
            <a:fillRect/>
          </a:stretch>
        </p:blipFill>
        <p:spPr>
          <a:xfrm>
            <a:off x="2384206" y="1496363"/>
            <a:ext cx="8888034" cy="7772401"/>
          </a:xfrm>
          <a:prstGeom prst="rect">
            <a:avLst/>
          </a:prstGeom>
          <a:ln w="12700">
            <a:miter lim="400000"/>
          </a:ln>
        </p:spPr>
      </p:pic>
      <p:grpSp>
        <p:nvGrpSpPr>
          <p:cNvPr id="642" name="타원 7"/>
          <p:cNvGrpSpPr/>
          <p:nvPr/>
        </p:nvGrpSpPr>
        <p:grpSpPr>
          <a:xfrm>
            <a:off x="3023654" y="5147385"/>
            <a:ext cx="235179" cy="235179"/>
            <a:chOff x="0" y="0"/>
            <a:chExt cx="235178" cy="235178"/>
          </a:xfrm>
        </p:grpSpPr>
        <p:sp>
          <p:nvSpPr>
            <p:cNvPr id="640"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41" name="2"/>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645" name="타원 15"/>
          <p:cNvGrpSpPr/>
          <p:nvPr/>
        </p:nvGrpSpPr>
        <p:grpSpPr>
          <a:xfrm>
            <a:off x="7134148" y="6016087"/>
            <a:ext cx="235179" cy="235179"/>
            <a:chOff x="0" y="0"/>
            <a:chExt cx="235178" cy="235178"/>
          </a:xfrm>
        </p:grpSpPr>
        <p:sp>
          <p:nvSpPr>
            <p:cNvPr id="643"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44" name="3"/>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3</a:t>
              </a:r>
            </a:p>
          </p:txBody>
        </p:sp>
      </p:grpSp>
      <p:grpSp>
        <p:nvGrpSpPr>
          <p:cNvPr id="648" name="타원 14"/>
          <p:cNvGrpSpPr/>
          <p:nvPr/>
        </p:nvGrpSpPr>
        <p:grpSpPr>
          <a:xfrm>
            <a:off x="6353119" y="4082441"/>
            <a:ext cx="235179" cy="235179"/>
            <a:chOff x="0" y="0"/>
            <a:chExt cx="235178" cy="235178"/>
          </a:xfrm>
        </p:grpSpPr>
        <p:sp>
          <p:nvSpPr>
            <p:cNvPr id="646"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47" name="1"/>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1</a:t>
              </a:r>
            </a:p>
          </p:txBody>
        </p:sp>
      </p:grpSp>
      <p:grpSp>
        <p:nvGrpSpPr>
          <p:cNvPr id="651" name="타원 23"/>
          <p:cNvGrpSpPr/>
          <p:nvPr/>
        </p:nvGrpSpPr>
        <p:grpSpPr>
          <a:xfrm>
            <a:off x="6710633" y="6814373"/>
            <a:ext cx="235179" cy="235179"/>
            <a:chOff x="0" y="0"/>
            <a:chExt cx="235178" cy="235178"/>
          </a:xfrm>
        </p:grpSpPr>
        <p:sp>
          <p:nvSpPr>
            <p:cNvPr id="649"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50" name="4"/>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4</a:t>
              </a:r>
            </a:p>
          </p:txBody>
        </p:sp>
      </p:grpSp>
      <p:grpSp>
        <p:nvGrpSpPr>
          <p:cNvPr id="654" name="타원 24"/>
          <p:cNvGrpSpPr/>
          <p:nvPr/>
        </p:nvGrpSpPr>
        <p:grpSpPr>
          <a:xfrm>
            <a:off x="8756259" y="6814373"/>
            <a:ext cx="235179" cy="235179"/>
            <a:chOff x="0" y="0"/>
            <a:chExt cx="235178" cy="235178"/>
          </a:xfrm>
        </p:grpSpPr>
        <p:sp>
          <p:nvSpPr>
            <p:cNvPr id="652"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53" name="5"/>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5</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6" name="표 2"/>
          <p:cNvGraphicFramePr/>
          <p:nvPr/>
        </p:nvGraphicFramePr>
        <p:xfrm>
          <a:off x="91442" y="130628"/>
          <a:ext cx="18052866" cy="9614545"/>
        </p:xfrm>
        <a:graphic>
          <a:graphicData uri="http://schemas.openxmlformats.org/drawingml/2006/table">
            <a:tbl>
              <a:tblPr>
                <a:tableStyleId>{4C3C2611-4C71-4FC5-86AE-919BDF0F9419}</a:tableStyleId>
              </a:tblPr>
              <a:tblGrid>
                <a:gridCol w="2142307">
                  <a:extLst>
                    <a:ext uri="{9D8B030D-6E8A-4147-A177-3AD203B41FA5}">
                      <a16:colId xmlns:a16="http://schemas.microsoft.com/office/drawing/2014/main" val="20000"/>
                    </a:ext>
                  </a:extLst>
                </a:gridCol>
                <a:gridCol w="3875315">
                  <a:extLst>
                    <a:ext uri="{9D8B030D-6E8A-4147-A177-3AD203B41FA5}">
                      <a16:colId xmlns:a16="http://schemas.microsoft.com/office/drawing/2014/main" val="20001"/>
                    </a:ext>
                  </a:extLst>
                </a:gridCol>
                <a:gridCol w="1519645">
                  <a:extLst>
                    <a:ext uri="{9D8B030D-6E8A-4147-A177-3AD203B41FA5}">
                      <a16:colId xmlns:a16="http://schemas.microsoft.com/office/drawing/2014/main" val="20002"/>
                    </a:ext>
                  </a:extLst>
                </a:gridCol>
                <a:gridCol w="6257108">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gridCol w="3008811">
                  <a:extLst>
                    <a:ext uri="{9D8B030D-6E8A-4147-A177-3AD203B41FA5}">
                      <a16:colId xmlns:a16="http://schemas.microsoft.com/office/drawing/2014/main" val="20005"/>
                    </a:ext>
                  </a:extLst>
                </a:gridCol>
              </a:tblGrid>
              <a:tr h="444138">
                <a:tc>
                  <a:txBody>
                    <a:bodyPr/>
                    <a:lstStyle/>
                    <a:p>
                      <a:pPr algn="ctr">
                        <a:defRPr sz="1800">
                          <a:sym typeface="Arial"/>
                        </a:defRPr>
                      </a:pPr>
                      <a:r>
                        <a:rPr>
                          <a:latin typeface="+mn-lt"/>
                          <a:ea typeface="+mn-ea"/>
                          <a:cs typeface="+mn-cs"/>
                          <a:sym typeface="Helvetica"/>
                        </a:rPr>
                        <a:t>이름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t>Homeground </a:t>
                      </a:r>
                      <a:r>
                        <a:rPr>
                          <a:latin typeface="+mn-lt"/>
                          <a:ea typeface="+mn-ea"/>
                          <a:cs typeface="+mn-cs"/>
                          <a:sym typeface="Helvetica"/>
                        </a:rPr>
                        <a:t>가구 쇼핑몰</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페이지 정보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결제 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작성자</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김지현</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470263">
                <a:tc>
                  <a:txBody>
                    <a:bodyPr/>
                    <a:lstStyle/>
                    <a:p>
                      <a:pPr algn="ctr">
                        <a:defRPr sz="1800">
                          <a:sym typeface="Arial"/>
                        </a:defRPr>
                      </a:pPr>
                      <a:r>
                        <a:rPr>
                          <a:latin typeface="+mn-lt"/>
                          <a:ea typeface="+mn-ea"/>
                          <a:cs typeface="+mn-cs"/>
                          <a:sym typeface="Helvetica"/>
                        </a:rPr>
                        <a:t>작성 날짜</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pPr>
                      <a:r>
                        <a:rPr>
                          <a:sym typeface="Arial"/>
                        </a:rPr>
                        <a:t>2022.05.16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sym typeface="Arial"/>
                        </a:defRPr>
                      </a:pPr>
                      <a:r>
                        <a:rPr>
                          <a:latin typeface="+mn-lt"/>
                          <a:ea typeface="+mn-ea"/>
                          <a:cs typeface="+mn-cs"/>
                          <a:sym typeface="Helvetica"/>
                        </a:rPr>
                        <a:t>연결 화면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8EB4E3"/>
                    </a:solidFill>
                  </a:tcPr>
                </a:tc>
                <a:tc>
                  <a:txBody>
                    <a:bodyPr/>
                    <a:lstStyle/>
                    <a:p>
                      <a:pPr algn="ctr">
                        <a:defRPr sz="1800">
                          <a:sym typeface="Arial"/>
                        </a:defRPr>
                      </a:pPr>
                      <a:r>
                        <a:rPr>
                          <a:latin typeface="+mn-lt"/>
                          <a:ea typeface="+mn-ea"/>
                          <a:cs typeface="+mn-cs"/>
                          <a:sym typeface="Helvetica"/>
                        </a:rPr>
                        <a:t>메인 </a:t>
                      </a:r>
                      <a:r>
                        <a:t>&gt; </a:t>
                      </a:r>
                      <a:r>
                        <a:rPr>
                          <a:latin typeface="+mn-lt"/>
                          <a:ea typeface="+mn-ea"/>
                          <a:cs typeface="+mn-cs"/>
                          <a:sym typeface="Helvetica"/>
                        </a:rPr>
                        <a:t>마이쇼핑</a:t>
                      </a:r>
                      <a:r>
                        <a:t> &gt; </a:t>
                      </a:r>
                      <a:r>
                        <a:rPr>
                          <a:latin typeface="+mn-lt"/>
                          <a:ea typeface="+mn-ea"/>
                          <a:cs typeface="+mn-cs"/>
                          <a:sym typeface="Helvetica"/>
                        </a:rPr>
                        <a:t>장바구니 </a:t>
                      </a:r>
                      <a:r>
                        <a:t>&gt; </a:t>
                      </a:r>
                      <a:r>
                        <a:rPr>
                          <a:latin typeface="+mn-lt"/>
                          <a:ea typeface="+mn-ea"/>
                          <a:cs typeface="+mn-cs"/>
                          <a:sym typeface="Helvetica"/>
                        </a:rPr>
                        <a:t>결제</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gridSpan="2">
                  <a:txBody>
                    <a:bodyPr/>
                    <a:lstStyle/>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주문자와 배송받는 정보를 적는 구간</a:t>
                      </a:r>
                      <a:r>
                        <a:t>. ∨</a:t>
                      </a:r>
                      <a:r>
                        <a:rPr>
                          <a:latin typeface="+mn-lt"/>
                          <a:ea typeface="+mn-ea"/>
                          <a:cs typeface="+mn-cs"/>
                          <a:sym typeface="Helvetica"/>
                        </a:rPr>
                        <a:t>버튼 클릭하여 옵션 선택 가능</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구매 예정인 상품 정보</a:t>
                      </a:r>
                      <a:r>
                        <a:t>, </a:t>
                      </a:r>
                      <a:r>
                        <a:rPr>
                          <a:latin typeface="+mn-lt"/>
                          <a:ea typeface="+mn-ea"/>
                          <a:cs typeface="+mn-cs"/>
                          <a:sym typeface="Helvetica"/>
                        </a:rPr>
                        <a:t>수량</a:t>
                      </a:r>
                      <a:r>
                        <a:t>, </a:t>
                      </a:r>
                      <a:r>
                        <a:rPr>
                          <a:latin typeface="+mn-lt"/>
                          <a:ea typeface="+mn-ea"/>
                          <a:cs typeface="+mn-cs"/>
                          <a:sym typeface="Helvetica"/>
                        </a:rPr>
                        <a:t>금액 나타나는 구간</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할인쿠폰</a:t>
                      </a:r>
                      <a:r>
                        <a:t>, </a:t>
                      </a:r>
                      <a:r>
                        <a:rPr>
                          <a:latin typeface="+mn-lt"/>
                          <a:ea typeface="+mn-ea"/>
                          <a:cs typeface="+mn-cs"/>
                          <a:sym typeface="Helvetica"/>
                        </a:rPr>
                        <a:t>포인트를 선택하여 사용가능한 구간</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라디오박스로 원하는 결제 수단 선택 가능</a:t>
                      </a:r>
                    </a:p>
                    <a:p>
                      <a:pPr marL="342900" indent="-342900" algn="l">
                        <a:lnSpc>
                          <a:spcPct val="200000"/>
                        </a:lnSpc>
                        <a:buClr>
                          <a:srgbClr val="000000"/>
                        </a:buClr>
                        <a:buSzPct val="100000"/>
                        <a:buAutoNum type="circleNumDbPlain"/>
                        <a:defRPr sz="1400">
                          <a:sym typeface="Arial"/>
                        </a:defRPr>
                      </a:pPr>
                      <a:r>
                        <a:rPr>
                          <a:latin typeface="+mn-lt"/>
                          <a:ea typeface="+mn-ea"/>
                          <a:cs typeface="+mn-cs"/>
                          <a:sym typeface="Helvetica"/>
                        </a:rPr>
                        <a:t>결제 정보 동의 체크박스 체크 후 결제하기 버튼 클릭 가능함</a:t>
                      </a:r>
                      <a:r>
                        <a:t>. </a:t>
                      </a:r>
                      <a:r>
                        <a:rPr>
                          <a:latin typeface="+mn-lt"/>
                          <a:ea typeface="+mn-ea"/>
                          <a:cs typeface="+mn-cs"/>
                          <a:sym typeface="Helvetica"/>
                        </a:rPr>
                        <a:t>체크 없이 클릭 시 결제 불가</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rowSpan="2" hMerge="1">
                  <a:txBody>
                    <a:bodyPr/>
                    <a:lstStyle/>
                    <a:p>
                      <a:endParaRPr lang="ko-KR"/>
                    </a:p>
                  </a:txBody>
                  <a:tcPr/>
                </a:tc>
                <a:extLst>
                  <a:ext uri="{0D108BD9-81ED-4DB2-BD59-A6C34878D82A}">
                    <a16:rowId xmlns:a16="http://schemas.microsoft.com/office/drawing/2014/main" val="10001"/>
                  </a:ext>
                </a:extLst>
              </a:tr>
              <a:tr h="8700144">
                <a:tc gridSpan="4">
                  <a:txBody>
                    <a:bodyPr/>
                    <a:lstStyle/>
                    <a:p>
                      <a:pPr algn="ctr">
                        <a:defRPr sz="1800">
                          <a:sym typeface="Arial"/>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ko-KR"/>
                    </a:p>
                  </a:txBody>
                  <a:tcPr/>
                </a:tc>
                <a:tc hMerge="1">
                  <a:txBody>
                    <a:bodyPr/>
                    <a:lstStyle/>
                    <a:p>
                      <a:endParaRPr lang="ko-KR"/>
                    </a:p>
                  </a:txBody>
                  <a:tcPr/>
                </a:tc>
                <a:tc hMerge="1">
                  <a:txBody>
                    <a:bodyPr/>
                    <a:lstStyle/>
                    <a:p>
                      <a:endParaRPr lang="ko-KR"/>
                    </a:p>
                  </a:txBody>
                  <a:tcPr/>
                </a:tc>
                <a:tc gridSpan="2" vMerge="1">
                  <a:txBody>
                    <a:bodyPr/>
                    <a:lstStyle/>
                    <a:p>
                      <a:endParaRPr lang="ko-KR"/>
                    </a:p>
                  </a:txBody>
                  <a:tcPr/>
                </a:tc>
                <a:tc hMerge="1" vMerge="1">
                  <a:txBody>
                    <a:bodyPr/>
                    <a:lstStyle/>
                    <a:p>
                      <a:endParaRPr lang="ko-KR"/>
                    </a:p>
                  </a:txBody>
                  <a:tcPr/>
                </a:tc>
                <a:extLst>
                  <a:ext uri="{0D108BD9-81ED-4DB2-BD59-A6C34878D82A}">
                    <a16:rowId xmlns:a16="http://schemas.microsoft.com/office/drawing/2014/main" val="10002"/>
                  </a:ext>
                </a:extLst>
              </a:tr>
            </a:tbl>
          </a:graphicData>
        </a:graphic>
      </p:graphicFrame>
      <p:pic>
        <p:nvPicPr>
          <p:cNvPr id="657" name="그림 3" descr="그림 3"/>
          <p:cNvPicPr>
            <a:picLocks noChangeAspect="1"/>
          </p:cNvPicPr>
          <p:nvPr/>
        </p:nvPicPr>
        <p:blipFill>
          <a:blip r:embed="rId2">
            <a:extLst/>
          </a:blip>
          <a:stretch>
            <a:fillRect/>
          </a:stretch>
        </p:blipFill>
        <p:spPr>
          <a:xfrm>
            <a:off x="4511650" y="1059542"/>
            <a:ext cx="4771825" cy="8633133"/>
          </a:xfrm>
          <a:prstGeom prst="rect">
            <a:avLst/>
          </a:prstGeom>
          <a:ln w="12700">
            <a:miter lim="400000"/>
          </a:ln>
        </p:spPr>
      </p:pic>
      <p:sp>
        <p:nvSpPr>
          <p:cNvPr id="658" name="Google Shape;565;p38"/>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grpSp>
        <p:nvGrpSpPr>
          <p:cNvPr id="661" name="타원 7"/>
          <p:cNvGrpSpPr/>
          <p:nvPr/>
        </p:nvGrpSpPr>
        <p:grpSpPr>
          <a:xfrm>
            <a:off x="5177463" y="4203956"/>
            <a:ext cx="235179" cy="235179"/>
            <a:chOff x="0" y="0"/>
            <a:chExt cx="235178" cy="235178"/>
          </a:xfrm>
        </p:grpSpPr>
        <p:sp>
          <p:nvSpPr>
            <p:cNvPr id="659"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60" name="2"/>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664" name="타원 15"/>
          <p:cNvGrpSpPr/>
          <p:nvPr/>
        </p:nvGrpSpPr>
        <p:grpSpPr>
          <a:xfrm>
            <a:off x="5177463" y="6231066"/>
            <a:ext cx="235179" cy="235179"/>
            <a:chOff x="0" y="0"/>
            <a:chExt cx="235178" cy="235178"/>
          </a:xfrm>
        </p:grpSpPr>
        <p:sp>
          <p:nvSpPr>
            <p:cNvPr id="662"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63" name="3"/>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3</a:t>
              </a:r>
            </a:p>
          </p:txBody>
        </p:sp>
      </p:grpSp>
      <p:grpSp>
        <p:nvGrpSpPr>
          <p:cNvPr id="667" name="타원 14"/>
          <p:cNvGrpSpPr/>
          <p:nvPr/>
        </p:nvGrpSpPr>
        <p:grpSpPr>
          <a:xfrm>
            <a:off x="5177463" y="1919814"/>
            <a:ext cx="235179" cy="235179"/>
            <a:chOff x="0" y="0"/>
            <a:chExt cx="235178" cy="235178"/>
          </a:xfrm>
        </p:grpSpPr>
        <p:sp>
          <p:nvSpPr>
            <p:cNvPr id="665"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66" name="1"/>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1</a:t>
              </a:r>
            </a:p>
          </p:txBody>
        </p:sp>
      </p:grpSp>
      <p:grpSp>
        <p:nvGrpSpPr>
          <p:cNvPr id="670" name="타원 23"/>
          <p:cNvGrpSpPr/>
          <p:nvPr/>
        </p:nvGrpSpPr>
        <p:grpSpPr>
          <a:xfrm>
            <a:off x="5177463" y="7569116"/>
            <a:ext cx="235179" cy="235179"/>
            <a:chOff x="0" y="0"/>
            <a:chExt cx="235178" cy="235178"/>
          </a:xfrm>
        </p:grpSpPr>
        <p:sp>
          <p:nvSpPr>
            <p:cNvPr id="668"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69" name="4"/>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4</a:t>
              </a:r>
            </a:p>
          </p:txBody>
        </p:sp>
      </p:grpSp>
      <p:grpSp>
        <p:nvGrpSpPr>
          <p:cNvPr id="673" name="타원 24"/>
          <p:cNvGrpSpPr/>
          <p:nvPr/>
        </p:nvGrpSpPr>
        <p:grpSpPr>
          <a:xfrm>
            <a:off x="6375915" y="8744773"/>
            <a:ext cx="235179" cy="235179"/>
            <a:chOff x="0" y="0"/>
            <a:chExt cx="235178" cy="235178"/>
          </a:xfrm>
        </p:grpSpPr>
        <p:sp>
          <p:nvSpPr>
            <p:cNvPr id="671" name="원"/>
            <p:cNvSpPr/>
            <p:nvPr/>
          </p:nvSpPr>
          <p:spPr>
            <a:xfrm>
              <a:off x="-1" y="-1"/>
              <a:ext cx="235180" cy="235180"/>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672" name="5"/>
            <p:cNvSpPr txBox="1"/>
            <p:nvPr/>
          </p:nvSpPr>
          <p:spPr>
            <a:xfrm>
              <a:off x="92860" y="54088"/>
              <a:ext cx="4945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5</a:t>
              </a: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34" name="Google Shape;523;p36" descr="Google Shape;523;p36"/>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535" name="Google Shape;524;p36"/>
          <p:cNvSpPr txBox="1"/>
          <p:nvPr/>
        </p:nvSpPr>
        <p:spPr>
          <a:xfrm>
            <a:off x="486036" y="4085575"/>
            <a:ext cx="9095151" cy="1009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6000"/>
            </a:pPr>
            <a:r>
              <a:rPr dirty="0" smtClean="0"/>
              <a:t>“</a:t>
            </a:r>
            <a:r>
              <a:rPr lang="ko-KR" altLang="en-US" dirty="0" smtClean="0"/>
              <a:t>스타일 가이드</a:t>
            </a:r>
            <a:r>
              <a:rPr dirty="0" smtClean="0"/>
              <a:t>”</a:t>
            </a:r>
            <a:endParaRPr dirty="0"/>
          </a:p>
        </p:txBody>
      </p:sp>
      <p:pic>
        <p:nvPicPr>
          <p:cNvPr id="536" name="Google Shape;525;p36" descr="Google Shape;525;p36"/>
          <p:cNvPicPr>
            <a:picLocks noChangeAspect="1"/>
          </p:cNvPicPr>
          <p:nvPr/>
        </p:nvPicPr>
        <p:blipFill>
          <a:blip r:embed="rId3">
            <a:extLst/>
          </a:blip>
          <a:stretch>
            <a:fillRect/>
          </a:stretch>
        </p:blipFill>
        <p:spPr>
          <a:xfrm rot="10800000">
            <a:off x="908711" y="5142617"/>
            <a:ext cx="8249802" cy="144013"/>
          </a:xfrm>
          <a:prstGeom prst="rect">
            <a:avLst/>
          </a:prstGeom>
          <a:ln w="12700">
            <a:miter lim="400000"/>
          </a:ln>
        </p:spPr>
      </p:pic>
      <p:sp>
        <p:nvSpPr>
          <p:cNvPr id="537" name="Google Shape;526;p36"/>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Tree>
    <p:extLst>
      <p:ext uri="{BB962C8B-B14F-4D97-AF65-F5344CB8AC3E}">
        <p14:creationId xmlns:p14="http://schemas.microsoft.com/office/powerpoint/2010/main" val="21319932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다이아몬드 4"/>
          <p:cNvSpPr/>
          <p:nvPr/>
        </p:nvSpPr>
        <p:spPr>
          <a:xfrm>
            <a:off x="6843047" y="4475100"/>
            <a:ext cx="1972492" cy="1972492"/>
          </a:xfrm>
          <a:prstGeom prst="diamond">
            <a:avLst/>
          </a:prstGeom>
          <a:solidFill>
            <a:srgbClr val="000000"/>
          </a:solidFill>
          <a:ln w="12700">
            <a:miter lim="400000"/>
          </a:ln>
        </p:spPr>
        <p:txBody>
          <a:bodyPr lIns="45719" rIns="45719" anchor="ctr"/>
          <a:lstStyle/>
          <a:p>
            <a:pPr algn="ctr">
              <a:defRPr>
                <a:solidFill>
                  <a:srgbClr val="FFFFFF"/>
                </a:solidFill>
              </a:defRPr>
            </a:pPr>
            <a:endParaRPr/>
          </a:p>
        </p:txBody>
      </p:sp>
      <p:sp>
        <p:nvSpPr>
          <p:cNvPr id="681" name="Google Shape;366;p30"/>
          <p:cNvSpPr txBox="1"/>
          <p:nvPr/>
        </p:nvSpPr>
        <p:spPr>
          <a:xfrm>
            <a:off x="7026123" y="911150"/>
            <a:ext cx="423346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스타일 가이드</a:t>
            </a:r>
          </a:p>
        </p:txBody>
      </p:sp>
      <p:sp>
        <p:nvSpPr>
          <p:cNvPr id="682" name="Google Shape;367;p30"/>
          <p:cNvSpPr txBox="1"/>
          <p:nvPr/>
        </p:nvSpPr>
        <p:spPr>
          <a:xfrm>
            <a:off x="7979767" y="1491713"/>
            <a:ext cx="2326180"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solidFill>
                  <a:srgbClr val="656565"/>
                </a:solidFill>
              </a:defRPr>
            </a:pPr>
            <a:r>
              <a:t>메인, 서브 페이지</a:t>
            </a:r>
          </a:p>
        </p:txBody>
      </p:sp>
      <p:sp>
        <p:nvSpPr>
          <p:cNvPr id="683" name="TextBox 1"/>
          <p:cNvSpPr txBox="1"/>
          <p:nvPr/>
        </p:nvSpPr>
        <p:spPr>
          <a:xfrm>
            <a:off x="1796141" y="2495005"/>
            <a:ext cx="1510285"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a:lvl1pPr>
          </a:lstStyle>
          <a:p>
            <a:r>
              <a:t>메인폰트</a:t>
            </a:r>
          </a:p>
        </p:txBody>
      </p:sp>
      <p:sp>
        <p:nvSpPr>
          <p:cNvPr id="684" name="TextBox 14"/>
          <p:cNvSpPr txBox="1"/>
          <p:nvPr/>
        </p:nvSpPr>
        <p:spPr>
          <a:xfrm>
            <a:off x="8275504" y="2495005"/>
            <a:ext cx="1510285"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a:lvl1pPr>
          </a:lstStyle>
          <a:p>
            <a:r>
              <a:t>메인컬러</a:t>
            </a:r>
          </a:p>
        </p:txBody>
      </p:sp>
      <p:sp>
        <p:nvSpPr>
          <p:cNvPr id="685" name="TextBox 15"/>
          <p:cNvSpPr txBox="1"/>
          <p:nvPr/>
        </p:nvSpPr>
        <p:spPr>
          <a:xfrm>
            <a:off x="14102129" y="2495005"/>
            <a:ext cx="1510285"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a:lvl1pPr>
          </a:lstStyle>
          <a:p>
            <a:r>
              <a:t>주요여백</a:t>
            </a:r>
          </a:p>
        </p:txBody>
      </p:sp>
      <p:pic>
        <p:nvPicPr>
          <p:cNvPr id="686" name="그림 2" descr="그림 2"/>
          <p:cNvPicPr>
            <a:picLocks noChangeAspect="1"/>
          </p:cNvPicPr>
          <p:nvPr/>
        </p:nvPicPr>
        <p:blipFill>
          <a:blip r:embed="rId2">
            <a:extLst/>
          </a:blip>
          <a:stretch>
            <a:fillRect/>
          </a:stretch>
        </p:blipFill>
        <p:spPr>
          <a:xfrm>
            <a:off x="60924" y="3772113"/>
            <a:ext cx="5999312" cy="3712907"/>
          </a:xfrm>
          <a:prstGeom prst="rect">
            <a:avLst/>
          </a:prstGeom>
          <a:ln w="12700">
            <a:miter lim="400000"/>
          </a:ln>
        </p:spPr>
      </p:pic>
      <p:sp>
        <p:nvSpPr>
          <p:cNvPr id="687" name="다이아몬드 21"/>
          <p:cNvSpPr/>
          <p:nvPr/>
        </p:nvSpPr>
        <p:spPr>
          <a:xfrm>
            <a:off x="8071466" y="4475100"/>
            <a:ext cx="1972492" cy="1972492"/>
          </a:xfrm>
          <a:prstGeom prst="diamond">
            <a:avLst/>
          </a:prstGeom>
          <a:solidFill>
            <a:srgbClr val="676565"/>
          </a:solidFill>
          <a:ln w="12700">
            <a:miter lim="400000"/>
          </a:ln>
        </p:spPr>
        <p:txBody>
          <a:bodyPr lIns="45719" rIns="45719" anchor="ctr"/>
          <a:lstStyle/>
          <a:p>
            <a:pPr algn="ctr">
              <a:defRPr>
                <a:solidFill>
                  <a:srgbClr val="FFFFFF"/>
                </a:solidFill>
              </a:defRPr>
            </a:pPr>
            <a:endParaRPr/>
          </a:p>
        </p:txBody>
      </p:sp>
      <p:sp>
        <p:nvSpPr>
          <p:cNvPr id="688" name="다이아몬드 22"/>
          <p:cNvSpPr/>
          <p:nvPr/>
        </p:nvSpPr>
        <p:spPr>
          <a:xfrm>
            <a:off x="9233055" y="4475100"/>
            <a:ext cx="1972492" cy="1972492"/>
          </a:xfrm>
          <a:prstGeom prst="diamond">
            <a:avLst/>
          </a:prstGeom>
          <a:solidFill>
            <a:srgbClr val="FFFFFF"/>
          </a:solidFill>
          <a:ln w="25400">
            <a:solidFill>
              <a:srgbClr val="000000"/>
            </a:solidFill>
          </a:ln>
        </p:spPr>
        <p:txBody>
          <a:bodyPr lIns="45719" rIns="45719" anchor="ctr"/>
          <a:lstStyle/>
          <a:p>
            <a:pPr algn="ctr">
              <a:defRPr>
                <a:solidFill>
                  <a:srgbClr val="FFFFFF"/>
                </a:solidFill>
              </a:defRPr>
            </a:pPr>
            <a:endParaRPr/>
          </a:p>
        </p:txBody>
      </p:sp>
      <p:sp>
        <p:nvSpPr>
          <p:cNvPr id="689" name="Google Shape;367;p30"/>
          <p:cNvSpPr txBox="1"/>
          <p:nvPr/>
        </p:nvSpPr>
        <p:spPr>
          <a:xfrm>
            <a:off x="9506146" y="6621377"/>
            <a:ext cx="1451708" cy="350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#FFFFFF</a:t>
            </a:r>
          </a:p>
        </p:txBody>
      </p:sp>
      <p:sp>
        <p:nvSpPr>
          <p:cNvPr id="690" name="Google Shape;367;p30"/>
          <p:cNvSpPr txBox="1"/>
          <p:nvPr/>
        </p:nvSpPr>
        <p:spPr>
          <a:xfrm>
            <a:off x="8331857" y="6595977"/>
            <a:ext cx="1451708" cy="350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#676565</a:t>
            </a:r>
          </a:p>
        </p:txBody>
      </p:sp>
      <p:sp>
        <p:nvSpPr>
          <p:cNvPr id="691" name="Google Shape;367;p30"/>
          <p:cNvSpPr txBox="1"/>
          <p:nvPr/>
        </p:nvSpPr>
        <p:spPr>
          <a:xfrm>
            <a:off x="7103438" y="6595977"/>
            <a:ext cx="1451708" cy="350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#000000</a:t>
            </a:r>
          </a:p>
        </p:txBody>
      </p:sp>
      <p:pic>
        <p:nvPicPr>
          <p:cNvPr id="692" name="그림 5" descr="그림 5"/>
          <p:cNvPicPr>
            <a:picLocks noChangeAspect="1"/>
          </p:cNvPicPr>
          <p:nvPr/>
        </p:nvPicPr>
        <p:blipFill>
          <a:blip r:embed="rId3">
            <a:extLst/>
          </a:blip>
          <a:stretch>
            <a:fillRect/>
          </a:stretch>
        </p:blipFill>
        <p:spPr>
          <a:xfrm>
            <a:off x="12186681" y="3121276"/>
            <a:ext cx="5565597" cy="6652627"/>
          </a:xfrm>
          <a:prstGeom prst="rect">
            <a:avLst/>
          </a:prstGeom>
          <a:ln w="12700">
            <a:miter lim="400000"/>
          </a:ln>
        </p:spPr>
      </p:pic>
      <p:sp>
        <p:nvSpPr>
          <p:cNvPr id="693" name="Google Shape;368;p30"/>
          <p:cNvSpPr txBox="1">
            <a:spLocks noGrp="1"/>
          </p:cNvSpPr>
          <p:nvPr>
            <p:ph type="sldNum" sz="quarter" idx="2"/>
          </p:nvPr>
        </p:nvSpPr>
        <p:spPr>
          <a:xfrm>
            <a:off x="17460010" y="9601234"/>
            <a:ext cx="556142"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36</a:t>
            </a:fld>
            <a:endParaRPr/>
          </a:p>
        </p:txBody>
      </p:sp>
      <p:sp>
        <p:nvSpPr>
          <p:cNvPr id="694" name="직사각형"/>
          <p:cNvSpPr/>
          <p:nvPr/>
        </p:nvSpPr>
        <p:spPr>
          <a:xfrm>
            <a:off x="13220275" y="3133976"/>
            <a:ext cx="3500956" cy="6078999"/>
          </a:xfrm>
          <a:prstGeom prst="rect">
            <a:avLst/>
          </a:prstGeom>
          <a:solidFill>
            <a:schemeClr val="accent2">
              <a:lumOff val="23627"/>
              <a:alpha val="30760"/>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695" name="직선 화살표 연결선 37"/>
          <p:cNvSpPr/>
          <p:nvPr/>
        </p:nvSpPr>
        <p:spPr>
          <a:xfrm flipV="1">
            <a:off x="13223875" y="5775229"/>
            <a:ext cx="3484713" cy="12701"/>
          </a:xfrm>
          <a:prstGeom prst="line">
            <a:avLst/>
          </a:prstGeom>
          <a:ln w="38100">
            <a:solidFill>
              <a:srgbClr val="FF0000"/>
            </a:solidFill>
            <a:headEnd type="triangle"/>
            <a:tailEnd type="triangle"/>
          </a:ln>
        </p:spPr>
        <p:txBody>
          <a:bodyPr lIns="45719" rIns="45719"/>
          <a:lstStyle/>
          <a:p>
            <a:endParaRPr/>
          </a:p>
        </p:txBody>
      </p:sp>
      <p:sp>
        <p:nvSpPr>
          <p:cNvPr id="696" name="TextBox 39"/>
          <p:cNvSpPr txBox="1"/>
          <p:nvPr/>
        </p:nvSpPr>
        <p:spPr>
          <a:xfrm>
            <a:off x="14378365" y="5409569"/>
            <a:ext cx="1268121"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lvl1pPr>
          </a:lstStyle>
          <a:p>
            <a:r>
              <a:rPr dirty="0" smtClean="0"/>
              <a:t>1</a:t>
            </a:r>
            <a:r>
              <a:rPr lang="en-US" dirty="0" smtClean="0"/>
              <a:t>440</a:t>
            </a:r>
            <a:r>
              <a:rPr dirty="0" smtClean="0"/>
              <a:t>px</a:t>
            </a:r>
            <a:endParaRPr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34" name="Google Shape;523;p36" descr="Google Shape;523;p36"/>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535" name="Google Shape;524;p36"/>
          <p:cNvSpPr txBox="1"/>
          <p:nvPr/>
        </p:nvSpPr>
        <p:spPr>
          <a:xfrm>
            <a:off x="486036" y="4085575"/>
            <a:ext cx="9095151" cy="1009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6000"/>
            </a:pPr>
            <a:r>
              <a:rPr dirty="0" smtClean="0"/>
              <a:t>“</a:t>
            </a:r>
            <a:r>
              <a:rPr lang="ko-KR" altLang="en-US" dirty="0" err="1" smtClean="0"/>
              <a:t>메인화면</a:t>
            </a:r>
            <a:r>
              <a:rPr lang="ko-KR" altLang="en-US" dirty="0" smtClean="0"/>
              <a:t> 디자인</a:t>
            </a:r>
            <a:r>
              <a:rPr dirty="0" smtClean="0"/>
              <a:t>”</a:t>
            </a:r>
            <a:endParaRPr dirty="0"/>
          </a:p>
        </p:txBody>
      </p:sp>
      <p:pic>
        <p:nvPicPr>
          <p:cNvPr id="536" name="Google Shape;525;p36" descr="Google Shape;525;p36"/>
          <p:cNvPicPr>
            <a:picLocks noChangeAspect="1"/>
          </p:cNvPicPr>
          <p:nvPr/>
        </p:nvPicPr>
        <p:blipFill>
          <a:blip r:embed="rId3">
            <a:extLst/>
          </a:blip>
          <a:stretch>
            <a:fillRect/>
          </a:stretch>
        </p:blipFill>
        <p:spPr>
          <a:xfrm rot="10800000">
            <a:off x="908711" y="5142617"/>
            <a:ext cx="8249802" cy="144013"/>
          </a:xfrm>
          <a:prstGeom prst="rect">
            <a:avLst/>
          </a:prstGeom>
          <a:ln w="12700">
            <a:miter lim="400000"/>
          </a:ln>
        </p:spPr>
      </p:pic>
      <p:sp>
        <p:nvSpPr>
          <p:cNvPr id="537" name="Google Shape;526;p36"/>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Tree>
    <p:extLst>
      <p:ext uri="{BB962C8B-B14F-4D97-AF65-F5344CB8AC3E}">
        <p14:creationId xmlns:p14="http://schemas.microsoft.com/office/powerpoint/2010/main" val="317782992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Google Shape;366;p30"/>
          <p:cNvSpPr txBox="1"/>
          <p:nvPr/>
        </p:nvSpPr>
        <p:spPr>
          <a:xfrm>
            <a:off x="7027267" y="911150"/>
            <a:ext cx="423346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메인화면 디자인</a:t>
            </a:r>
          </a:p>
        </p:txBody>
      </p:sp>
      <p:sp>
        <p:nvSpPr>
          <p:cNvPr id="57" name="Google Shape;367;p30"/>
          <p:cNvSpPr txBox="1"/>
          <p:nvPr/>
        </p:nvSpPr>
        <p:spPr>
          <a:xfrm>
            <a:off x="6889517" y="1491713"/>
            <a:ext cx="4508965"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pPr>
            <a:r>
              <a:t>로고, 네비게이션바, 이벤트배너</a:t>
            </a:r>
          </a:p>
        </p:txBody>
      </p:sp>
      <p:sp>
        <p:nvSpPr>
          <p:cNvPr id="58" name="TextBox 1"/>
          <p:cNvSpPr txBox="1"/>
          <p:nvPr/>
        </p:nvSpPr>
        <p:spPr>
          <a:xfrm>
            <a:off x="3402382" y="2495005"/>
            <a:ext cx="807213"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a:lvl1pPr>
          </a:lstStyle>
          <a:p>
            <a:r>
              <a:t>로고</a:t>
            </a:r>
          </a:p>
        </p:txBody>
      </p:sp>
      <p:sp>
        <p:nvSpPr>
          <p:cNvPr id="59" name="TextBox 14"/>
          <p:cNvSpPr txBox="1"/>
          <p:nvPr/>
        </p:nvSpPr>
        <p:spPr>
          <a:xfrm>
            <a:off x="11430843" y="2495005"/>
            <a:ext cx="2213357"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a:lvl1pPr>
          </a:lstStyle>
          <a:p>
            <a:r>
              <a:t>네비게이션바</a:t>
            </a:r>
          </a:p>
        </p:txBody>
      </p:sp>
      <p:sp>
        <p:nvSpPr>
          <p:cNvPr id="60"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38</a:t>
            </a:fld>
            <a:endParaRPr/>
          </a:p>
        </p:txBody>
      </p:sp>
      <p:pic>
        <p:nvPicPr>
          <p:cNvPr id="61" name="그림 3" descr="그림 3"/>
          <p:cNvPicPr>
            <a:picLocks noChangeAspect="1"/>
          </p:cNvPicPr>
          <p:nvPr/>
        </p:nvPicPr>
        <p:blipFill>
          <a:blip r:embed="rId2">
            <a:extLst/>
          </a:blip>
          <a:stretch>
            <a:fillRect/>
          </a:stretch>
        </p:blipFill>
        <p:spPr>
          <a:xfrm>
            <a:off x="1705460" y="3079780"/>
            <a:ext cx="4307810" cy="4307810"/>
          </a:xfrm>
          <a:prstGeom prst="rect">
            <a:avLst/>
          </a:prstGeom>
          <a:ln w="12700">
            <a:miter lim="400000"/>
          </a:ln>
        </p:spPr>
      </p:pic>
      <p:pic>
        <p:nvPicPr>
          <p:cNvPr id="62" name="icons.png" descr="icons.png"/>
          <p:cNvPicPr>
            <a:picLocks noChangeAspect="1"/>
          </p:cNvPicPr>
          <p:nvPr/>
        </p:nvPicPr>
        <p:blipFill>
          <a:blip r:embed="rId3">
            <a:extLst/>
          </a:blip>
          <a:srcRect b="14486"/>
          <a:stretch>
            <a:fillRect/>
          </a:stretch>
        </p:blipFill>
        <p:spPr>
          <a:xfrm>
            <a:off x="7469626" y="3756973"/>
            <a:ext cx="10135611" cy="3333595"/>
          </a:xfrm>
          <a:prstGeom prst="rect">
            <a:avLst/>
          </a:prstGeom>
          <a:ln w="12700">
            <a:miter lim="400000"/>
          </a:ln>
        </p:spPr>
      </p:pic>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115" y="6303736"/>
            <a:ext cx="4762500" cy="4762500"/>
          </a:xfrm>
          <a:prstGeom prst="rect">
            <a:avLst/>
          </a:prstGeom>
        </p:spPr>
      </p:pic>
    </p:spTree>
    <p:extLst>
      <p:ext uri="{BB962C8B-B14F-4D97-AF65-F5344CB8AC3E}">
        <p14:creationId xmlns:p14="http://schemas.microsoft.com/office/powerpoint/2010/main" val="289000550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메인화면 디자인</a:t>
            </a:r>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pPr>
            <a:r>
              <a:t>로고, 네비게이션바, 이벤트배너, 아이콘</a:t>
            </a:r>
          </a:p>
        </p:txBody>
      </p:sp>
      <p:sp>
        <p:nvSpPr>
          <p:cNvPr id="66" name="TextBox 1"/>
          <p:cNvSpPr txBox="1"/>
          <p:nvPr/>
        </p:nvSpPr>
        <p:spPr>
          <a:xfrm>
            <a:off x="5573796" y="2224107"/>
            <a:ext cx="1861821"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a:lvl1pPr>
          </a:lstStyle>
          <a:p>
            <a:r>
              <a:rPr dirty="0" err="1"/>
              <a:t>이벤트배너</a:t>
            </a:r>
            <a:endParaRPr dirty="0"/>
          </a:p>
        </p:txBody>
      </p:sp>
      <p:sp>
        <p:nvSpPr>
          <p:cNvPr id="67" name="TextBox 14"/>
          <p:cNvSpPr txBox="1"/>
          <p:nvPr/>
        </p:nvSpPr>
        <p:spPr>
          <a:xfrm>
            <a:off x="14395339" y="2224106"/>
            <a:ext cx="1158749"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a:lvl1pPr>
          </a:lstStyle>
          <a:p>
            <a:r>
              <a:rPr dirty="0" err="1"/>
              <a:t>아이콘</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39</a:t>
            </a:fld>
            <a:endParaRPr/>
          </a:p>
        </p:txBody>
      </p:sp>
      <p:pic>
        <p:nvPicPr>
          <p:cNvPr id="69" name="가구이벤트배너1.jpg" descr="가구이벤트배너1.jpg"/>
          <p:cNvPicPr>
            <a:picLocks noChangeAspect="1"/>
          </p:cNvPicPr>
          <p:nvPr/>
        </p:nvPicPr>
        <p:blipFill>
          <a:blip r:embed="rId2">
            <a:extLst/>
          </a:blip>
          <a:stretch>
            <a:fillRect/>
          </a:stretch>
        </p:blipFill>
        <p:spPr>
          <a:xfrm>
            <a:off x="1332064" y="3259569"/>
            <a:ext cx="5080001" cy="2116667"/>
          </a:xfrm>
          <a:prstGeom prst="rect">
            <a:avLst/>
          </a:prstGeom>
          <a:ln w="12700">
            <a:miter lim="400000"/>
          </a:ln>
        </p:spPr>
      </p:pic>
      <p:pic>
        <p:nvPicPr>
          <p:cNvPr id="70" name="가구이벤트배너2.jpg" descr="가구이벤트배너2.jpg"/>
          <p:cNvPicPr>
            <a:picLocks noChangeAspect="1"/>
          </p:cNvPicPr>
          <p:nvPr/>
        </p:nvPicPr>
        <p:blipFill>
          <a:blip r:embed="rId3">
            <a:extLst/>
          </a:blip>
          <a:stretch>
            <a:fillRect/>
          </a:stretch>
        </p:blipFill>
        <p:spPr>
          <a:xfrm>
            <a:off x="6567351" y="3259569"/>
            <a:ext cx="5080000" cy="2116667"/>
          </a:xfrm>
          <a:prstGeom prst="rect">
            <a:avLst/>
          </a:prstGeom>
          <a:ln w="12700">
            <a:miter lim="400000"/>
          </a:ln>
        </p:spPr>
      </p:pic>
      <p:pic>
        <p:nvPicPr>
          <p:cNvPr id="71" name="가구이벤트배너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062" y="5824957"/>
            <a:ext cx="5080000" cy="2116667"/>
          </a:xfrm>
          <a:prstGeom prst="rect">
            <a:avLst/>
          </a:prstGeom>
          <a:ln w="12700">
            <a:miter lim="400000"/>
          </a:ln>
        </p:spPr>
      </p:pic>
      <p:pic>
        <p:nvPicPr>
          <p:cNvPr id="72" name="그룹 3.png" descr="그룹 3.png"/>
          <p:cNvPicPr>
            <a:picLocks noChangeAspect="1"/>
          </p:cNvPicPr>
          <p:nvPr/>
        </p:nvPicPr>
        <p:blipFill>
          <a:blip r:embed="rId5">
            <a:extLst/>
          </a:blip>
          <a:stretch>
            <a:fillRect/>
          </a:stretch>
        </p:blipFill>
        <p:spPr>
          <a:xfrm>
            <a:off x="13375551" y="3259569"/>
            <a:ext cx="1431218" cy="1431216"/>
          </a:xfrm>
          <a:prstGeom prst="rect">
            <a:avLst/>
          </a:prstGeom>
          <a:ln w="12700">
            <a:miter lim="400000"/>
          </a:ln>
        </p:spPr>
      </p:pic>
      <p:pic>
        <p:nvPicPr>
          <p:cNvPr id="73" name="그룹 4.png" descr="그룹 4.png"/>
          <p:cNvPicPr>
            <a:picLocks noChangeAspect="1"/>
          </p:cNvPicPr>
          <p:nvPr/>
        </p:nvPicPr>
        <p:blipFill>
          <a:blip r:embed="rId6">
            <a:extLst/>
          </a:blip>
          <a:stretch>
            <a:fillRect/>
          </a:stretch>
        </p:blipFill>
        <p:spPr>
          <a:xfrm>
            <a:off x="15182198" y="3259569"/>
            <a:ext cx="1431216" cy="1431216"/>
          </a:xfrm>
          <a:prstGeom prst="rect">
            <a:avLst/>
          </a:prstGeom>
          <a:ln w="12700">
            <a:miter lim="400000"/>
          </a:ln>
        </p:spPr>
      </p:pic>
      <p:pic>
        <p:nvPicPr>
          <p:cNvPr id="74" name="그룹 5.png" descr="그룹 5.png"/>
          <p:cNvPicPr>
            <a:picLocks noChangeAspect="1"/>
          </p:cNvPicPr>
          <p:nvPr/>
        </p:nvPicPr>
        <p:blipFill>
          <a:blip r:embed="rId7">
            <a:extLst/>
          </a:blip>
          <a:stretch>
            <a:fillRect/>
          </a:stretch>
        </p:blipFill>
        <p:spPr>
          <a:xfrm>
            <a:off x="13375551" y="5109349"/>
            <a:ext cx="1431218" cy="1431216"/>
          </a:xfrm>
          <a:prstGeom prst="rect">
            <a:avLst/>
          </a:prstGeom>
          <a:ln w="12700">
            <a:miter lim="400000"/>
          </a:ln>
        </p:spPr>
      </p:pic>
      <p:pic>
        <p:nvPicPr>
          <p:cNvPr id="75" name="그룹 6.png" descr="그룹 6.png"/>
          <p:cNvPicPr>
            <a:picLocks noChangeAspect="1"/>
          </p:cNvPicPr>
          <p:nvPr/>
        </p:nvPicPr>
        <p:blipFill>
          <a:blip r:embed="rId8">
            <a:extLst/>
          </a:blip>
          <a:stretch>
            <a:fillRect/>
          </a:stretch>
        </p:blipFill>
        <p:spPr>
          <a:xfrm>
            <a:off x="15182196" y="5109349"/>
            <a:ext cx="1431218" cy="1431216"/>
          </a:xfrm>
          <a:prstGeom prst="rect">
            <a:avLst/>
          </a:prstGeom>
          <a:ln w="12700">
            <a:miter lim="400000"/>
          </a:ln>
        </p:spPr>
      </p:pic>
      <p:pic>
        <p:nvPicPr>
          <p:cNvPr id="76" name="Icon awesome-shopping-basket.png" descr="Icon awesome-shopping-basket.png"/>
          <p:cNvPicPr>
            <a:picLocks noChangeAspect="1"/>
          </p:cNvPicPr>
          <p:nvPr/>
        </p:nvPicPr>
        <p:blipFill>
          <a:blip r:embed="rId9">
            <a:extLst/>
          </a:blip>
          <a:stretch>
            <a:fillRect/>
          </a:stretch>
        </p:blipFill>
        <p:spPr>
          <a:xfrm>
            <a:off x="13375551" y="7114736"/>
            <a:ext cx="890497" cy="826888"/>
          </a:xfrm>
          <a:prstGeom prst="rect">
            <a:avLst/>
          </a:prstGeom>
          <a:ln w="12700">
            <a:miter lim="400000"/>
          </a:ln>
        </p:spPr>
      </p:pic>
      <p:pic>
        <p:nvPicPr>
          <p:cNvPr id="77" name="Icon ionic-md-person.png" descr="Icon ionic-md-person.png"/>
          <p:cNvPicPr>
            <a:picLocks noChangeAspect="1"/>
          </p:cNvPicPr>
          <p:nvPr/>
        </p:nvPicPr>
        <p:blipFill>
          <a:blip r:embed="rId10">
            <a:extLst/>
          </a:blip>
          <a:stretch>
            <a:fillRect/>
          </a:stretch>
        </p:blipFill>
        <p:spPr>
          <a:xfrm>
            <a:off x="14596362" y="7114736"/>
            <a:ext cx="826891" cy="826888"/>
          </a:xfrm>
          <a:prstGeom prst="rect">
            <a:avLst/>
          </a:prstGeom>
          <a:ln w="12700">
            <a:miter lim="400000"/>
          </a:ln>
        </p:spPr>
      </p:pic>
      <p:pic>
        <p:nvPicPr>
          <p:cNvPr id="78" name="Icon material-search.png" descr="Icon material-search.png"/>
          <p:cNvPicPr>
            <a:picLocks noChangeAspect="1"/>
          </p:cNvPicPr>
          <p:nvPr/>
        </p:nvPicPr>
        <p:blipFill>
          <a:blip r:embed="rId11">
            <a:extLst/>
          </a:blip>
          <a:stretch>
            <a:fillRect/>
          </a:stretch>
        </p:blipFill>
        <p:spPr>
          <a:xfrm>
            <a:off x="15847815" y="7114736"/>
            <a:ext cx="826888" cy="826888"/>
          </a:xfrm>
          <a:prstGeom prst="rect">
            <a:avLst/>
          </a:prstGeom>
          <a:ln w="12700">
            <a:miter lim="400000"/>
          </a:ln>
        </p:spPr>
      </p:pic>
      <p:pic>
        <p:nvPicPr>
          <p:cNvPr id="2" name="그림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67351" y="5824957"/>
            <a:ext cx="5080320" cy="2116800"/>
          </a:xfrm>
          <a:prstGeom prst="rect">
            <a:avLst/>
          </a:prstGeom>
        </p:spPr>
      </p:pic>
    </p:spTree>
    <p:extLst>
      <p:ext uri="{BB962C8B-B14F-4D97-AF65-F5344CB8AC3E}">
        <p14:creationId xmlns:p14="http://schemas.microsoft.com/office/powerpoint/2010/main" val="422188095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108;p16"/>
          <p:cNvSpPr txBox="1"/>
          <p:nvPr/>
        </p:nvSpPr>
        <p:spPr>
          <a:xfrm>
            <a:off x="8580125" y="3823703"/>
            <a:ext cx="7452350" cy="4128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nSpc>
                <a:spcPct val="150000"/>
              </a:lnSpc>
              <a:defRPr sz="1800">
                <a:solidFill>
                  <a:srgbClr val="656565"/>
                </a:solidFill>
              </a:defRPr>
            </a:pPr>
            <a:r>
              <a:t>그 동안에 집의 역할은 휴식을 취하는 공간이였지만 코로나로 인해 집에 머무르는 시간이 늘어나면서 휴식 뿐만이 아닌 다양한 활동을 집이라는 공간에서 즐길 수 있게 되었다. 그에 맞춰 비대면으로 구매가 가능한 가구 쇼핑몰의 판매율은 급증했고 많은 사람들이 홈 인테리어라는 취미를 갖게 되었다.</a:t>
            </a:r>
          </a:p>
          <a:p>
            <a:pPr>
              <a:lnSpc>
                <a:spcPct val="150000"/>
              </a:lnSpc>
              <a:defRPr sz="1800">
                <a:solidFill>
                  <a:srgbClr val="656565"/>
                </a:solidFill>
              </a:defRPr>
            </a:pPr>
            <a:r>
              <a:t> 나 또한 집에 있는 시간이 늘어나면서 우울감을 달래기 위해 했던 행동 중 하나가 새 가구를 구매하는 일이였고 그 때마다 여러 가구 쇼핑몰에 접속해 상품을 찾아보는 일의 즐거움을 느꼈었다. 그 때의 기억이 인상깊어 이번 주제로 선정하게 되었다.</a:t>
            </a:r>
          </a:p>
          <a:p>
            <a:pPr>
              <a:lnSpc>
                <a:spcPct val="150000"/>
              </a:lnSpc>
              <a:defRPr sz="1800">
                <a:solidFill>
                  <a:srgbClr val="656565"/>
                </a:solidFill>
              </a:defRPr>
            </a:pPr>
            <a:endParaRPr/>
          </a:p>
          <a:p>
            <a:pPr>
              <a:lnSpc>
                <a:spcPct val="150000"/>
              </a:lnSpc>
              <a:defRPr sz="1800">
                <a:solidFill>
                  <a:srgbClr val="656565"/>
                </a:solidFill>
              </a:defRPr>
            </a:pPr>
            <a:endParaRPr/>
          </a:p>
        </p:txBody>
      </p:sp>
      <p:pic>
        <p:nvPicPr>
          <p:cNvPr id="38" name="Google Shape;109;p16" descr="Google Shape;109;p16"/>
          <p:cNvPicPr>
            <a:picLocks noChangeAspect="1"/>
          </p:cNvPicPr>
          <p:nvPr/>
        </p:nvPicPr>
        <p:blipFill>
          <a:blip r:embed="rId2">
            <a:extLst/>
          </a:blip>
          <a:stretch>
            <a:fillRect/>
          </a:stretch>
        </p:blipFill>
        <p:spPr>
          <a:xfrm>
            <a:off x="2245075" y="3373397"/>
            <a:ext cx="4855176" cy="4855176"/>
          </a:xfrm>
          <a:prstGeom prst="rect">
            <a:avLst/>
          </a:prstGeom>
          <a:ln w="12700">
            <a:miter lim="400000"/>
          </a:ln>
        </p:spPr>
      </p:pic>
      <p:sp>
        <p:nvSpPr>
          <p:cNvPr id="39" name="Google Shape;110;p16"/>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주제 선정 이유</a:t>
            </a:r>
          </a:p>
        </p:txBody>
      </p:sp>
      <p:sp>
        <p:nvSpPr>
          <p:cNvPr id="40" name="Google Shape;111;p16"/>
          <p:cNvSpPr txBox="1"/>
          <p:nvPr/>
        </p:nvSpPr>
        <p:spPr>
          <a:xfrm>
            <a:off x="4560011" y="1491713"/>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재택근무로 인한 가구 수요 증가</a:t>
            </a:r>
          </a:p>
        </p:txBody>
      </p:sp>
      <p:sp>
        <p:nvSpPr>
          <p:cNvPr id="41" name="Google Shape;112;p16"/>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4</a:t>
            </a:fld>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34" name="Google Shape;523;p36" descr="Google Shape;523;p36"/>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535" name="Google Shape;524;p36"/>
          <p:cNvSpPr txBox="1"/>
          <p:nvPr/>
        </p:nvSpPr>
        <p:spPr>
          <a:xfrm>
            <a:off x="486036" y="4085575"/>
            <a:ext cx="9095151" cy="1009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6000"/>
            </a:pPr>
            <a:r>
              <a:rPr dirty="0" smtClean="0"/>
              <a:t>“</a:t>
            </a:r>
            <a:r>
              <a:rPr lang="ko-KR" altLang="en-US" dirty="0" smtClean="0"/>
              <a:t>최종 시안 디자인</a:t>
            </a:r>
            <a:r>
              <a:rPr dirty="0" smtClean="0"/>
              <a:t>”</a:t>
            </a:r>
            <a:endParaRPr dirty="0"/>
          </a:p>
        </p:txBody>
      </p:sp>
      <p:pic>
        <p:nvPicPr>
          <p:cNvPr id="536" name="Google Shape;525;p36" descr="Google Shape;525;p36"/>
          <p:cNvPicPr>
            <a:picLocks noChangeAspect="1"/>
          </p:cNvPicPr>
          <p:nvPr/>
        </p:nvPicPr>
        <p:blipFill>
          <a:blip r:embed="rId3">
            <a:extLst/>
          </a:blip>
          <a:stretch>
            <a:fillRect/>
          </a:stretch>
        </p:blipFill>
        <p:spPr>
          <a:xfrm rot="10800000">
            <a:off x="908711" y="5142617"/>
            <a:ext cx="8249802" cy="144013"/>
          </a:xfrm>
          <a:prstGeom prst="rect">
            <a:avLst/>
          </a:prstGeom>
          <a:ln w="12700">
            <a:miter lim="400000"/>
          </a:ln>
        </p:spPr>
      </p:pic>
      <p:sp>
        <p:nvSpPr>
          <p:cNvPr id="537" name="Google Shape;526;p36"/>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Tree>
    <p:extLst>
      <p:ext uri="{BB962C8B-B14F-4D97-AF65-F5344CB8AC3E}">
        <p14:creationId xmlns:p14="http://schemas.microsoft.com/office/powerpoint/2010/main" val="372430203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rPr lang="ko-KR" altLang="en-US" dirty="0" smtClean="0"/>
              <a:t>최종 시안 디자인</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pPr>
            <a:r>
              <a:rPr lang="ko-KR" altLang="en-US" dirty="0" err="1" smtClean="0"/>
              <a:t>메인화면</a:t>
            </a:r>
            <a:r>
              <a:rPr lang="ko-KR" altLang="en-US" dirty="0" smtClean="0"/>
              <a:t> 디자인</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41</a:t>
            </a:fld>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5644" y="2233034"/>
            <a:ext cx="5561932" cy="7100154"/>
          </a:xfrm>
          <a:prstGeom prst="rect">
            <a:avLst/>
          </a:prstGeom>
        </p:spPr>
      </p:pic>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6044" y="2233034"/>
            <a:ext cx="5561932" cy="7100154"/>
          </a:xfrm>
          <a:prstGeom prst="rect">
            <a:avLst/>
          </a:prstGeom>
        </p:spPr>
      </p:pic>
    </p:spTree>
    <p:extLst>
      <p:ext uri="{BB962C8B-B14F-4D97-AF65-F5344CB8AC3E}">
        <p14:creationId xmlns:p14="http://schemas.microsoft.com/office/powerpoint/2010/main" val="376182030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rPr lang="ko-KR" altLang="en-US" dirty="0" smtClean="0"/>
              <a:t>최종 시안 디자인</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pPr>
            <a:r>
              <a:rPr lang="ko-KR" altLang="en-US" dirty="0" smtClean="0"/>
              <a:t>카테고리 전체</a:t>
            </a:r>
            <a:r>
              <a:rPr lang="en-US" altLang="ko-KR" dirty="0" smtClean="0"/>
              <a:t>, </a:t>
            </a:r>
            <a:r>
              <a:rPr lang="ko-KR" altLang="en-US" dirty="0" smtClean="0"/>
              <a:t>세부 카테고리 디자인</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42</a:t>
            </a:fld>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2862" y="2233034"/>
            <a:ext cx="5407495" cy="7100154"/>
          </a:xfrm>
          <a:prstGeom prst="rect">
            <a:avLst/>
          </a:prstGeom>
        </p:spPr>
      </p:pic>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4420" y="2233034"/>
            <a:ext cx="4805180" cy="7100154"/>
          </a:xfrm>
          <a:prstGeom prst="rect">
            <a:avLst/>
          </a:prstGeom>
        </p:spPr>
      </p:pic>
    </p:spTree>
    <p:extLst>
      <p:ext uri="{BB962C8B-B14F-4D97-AF65-F5344CB8AC3E}">
        <p14:creationId xmlns:p14="http://schemas.microsoft.com/office/powerpoint/2010/main" val="129586498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rPr lang="ko-KR" altLang="en-US" dirty="0" smtClean="0"/>
              <a:t>최종 시안 디자인</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pPr>
            <a:r>
              <a:rPr lang="ko-KR" altLang="en-US" dirty="0" smtClean="0"/>
              <a:t>회원</a:t>
            </a:r>
            <a:r>
              <a:rPr lang="en-US" altLang="ko-KR" dirty="0" smtClean="0"/>
              <a:t>, </a:t>
            </a:r>
            <a:r>
              <a:rPr lang="ko-KR" altLang="en-US" dirty="0" smtClean="0"/>
              <a:t>비회원 로그인 디자인</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43</a:t>
            </a:fld>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565" y="2611748"/>
            <a:ext cx="8569072" cy="5971571"/>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91" y="2611749"/>
            <a:ext cx="8567606" cy="5970549"/>
          </a:xfrm>
          <a:prstGeom prst="rect">
            <a:avLst/>
          </a:prstGeom>
        </p:spPr>
      </p:pic>
    </p:spTree>
    <p:extLst>
      <p:ext uri="{BB962C8B-B14F-4D97-AF65-F5344CB8AC3E}">
        <p14:creationId xmlns:p14="http://schemas.microsoft.com/office/powerpoint/2010/main" val="301034043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rPr lang="ko-KR" altLang="en-US" dirty="0" smtClean="0"/>
              <a:t>최종 시안 디자인</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pPr>
            <a:r>
              <a:rPr lang="ko-KR" altLang="en-US" dirty="0" smtClean="0"/>
              <a:t>장바구니</a:t>
            </a:r>
            <a:r>
              <a:rPr lang="en-US" altLang="ko-KR" dirty="0" smtClean="0"/>
              <a:t>, </a:t>
            </a:r>
            <a:r>
              <a:rPr lang="ko-KR" altLang="en-US" dirty="0" smtClean="0"/>
              <a:t>결제 디자인</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44</a:t>
            </a:fld>
            <a:endParaRP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821" y="2280061"/>
            <a:ext cx="7933192" cy="6937411"/>
          </a:xfrm>
          <a:prstGeom prst="rect">
            <a:avLst/>
          </a:prstGeom>
        </p:spPr>
      </p:pic>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482" y="1135903"/>
            <a:ext cx="4612212" cy="8465331"/>
          </a:xfrm>
          <a:prstGeom prst="rect">
            <a:avLst/>
          </a:prstGeom>
        </p:spPr>
      </p:pic>
    </p:spTree>
    <p:extLst>
      <p:ext uri="{BB962C8B-B14F-4D97-AF65-F5344CB8AC3E}">
        <p14:creationId xmlns:p14="http://schemas.microsoft.com/office/powerpoint/2010/main" val="3044674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57" name="Google Shape;373;p31" descr="Google Shape;373;p31"/>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258" name="Google Shape;374;p31"/>
          <p:cNvSpPr txBox="1"/>
          <p:nvPr/>
        </p:nvSpPr>
        <p:spPr>
          <a:xfrm>
            <a:off x="3701813" y="4085580"/>
            <a:ext cx="2626034" cy="109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lvl1pPr>
              <a:defRPr sz="6500"/>
            </a:lvl1pPr>
          </a:lstStyle>
          <a:p>
            <a:r>
              <a:rPr dirty="0" smtClean="0"/>
              <a:t>“</a:t>
            </a:r>
            <a:r>
              <a:rPr lang="ko-KR" altLang="en-US" dirty="0" smtClean="0"/>
              <a:t>구현</a:t>
            </a:r>
            <a:r>
              <a:rPr dirty="0" smtClean="0"/>
              <a:t>”</a:t>
            </a:r>
            <a:endParaRPr dirty="0"/>
          </a:p>
        </p:txBody>
      </p:sp>
      <p:pic>
        <p:nvPicPr>
          <p:cNvPr id="259" name="Google Shape;375;p31" descr="Google Shape;375;p31"/>
          <p:cNvPicPr>
            <a:picLocks noChangeAspect="1"/>
          </p:cNvPicPr>
          <p:nvPr/>
        </p:nvPicPr>
        <p:blipFill>
          <a:blip r:embed="rId3">
            <a:extLst/>
          </a:blip>
          <a:stretch>
            <a:fillRect/>
          </a:stretch>
        </p:blipFill>
        <p:spPr>
          <a:xfrm rot="10800000">
            <a:off x="2204364" y="5193301"/>
            <a:ext cx="5620933" cy="93328"/>
          </a:xfrm>
          <a:prstGeom prst="rect">
            <a:avLst/>
          </a:prstGeom>
          <a:ln w="12700">
            <a:miter lim="400000"/>
          </a:ln>
        </p:spPr>
      </p:pic>
      <p:sp>
        <p:nvSpPr>
          <p:cNvPr id="261" name="Google Shape;377;p31"/>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Tree>
    <p:extLst>
      <p:ext uri="{BB962C8B-B14F-4D97-AF65-F5344CB8AC3E}">
        <p14:creationId xmlns:p14="http://schemas.microsoft.com/office/powerpoint/2010/main" val="2168471947"/>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187" y="2558636"/>
            <a:ext cx="6095074" cy="2486467"/>
          </a:xfrm>
          <a:prstGeom prst="rect">
            <a:avLst/>
          </a:prstGeom>
        </p:spPr>
      </p:pic>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ctr">
              <a:defRPr sz="3000"/>
            </a:lvl1pPr>
          </a:lstStyle>
          <a:p>
            <a:r>
              <a:rPr lang="ko-KR" altLang="en-US" dirty="0" smtClean="0"/>
              <a:t>사이트 구현</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ctr">
              <a:defRPr sz="1800"/>
            </a:pPr>
            <a:r>
              <a:rPr lang="ko-KR" altLang="en-US" dirty="0" smtClean="0"/>
              <a:t>메인 화면</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mj-lt"/>
                <a:ea typeface="+mj-ea"/>
                <a:cs typeface="+mj-cs"/>
                <a:sym typeface="Arial"/>
              </a:defRPr>
            </a:lvl1pPr>
          </a:lstStyle>
          <a:p>
            <a:fld id="{86CB4B4D-7CA3-9044-876B-883B54F8677D}" type="slidenum">
              <a:t>46</a:t>
            </a:fld>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186" y="5769258"/>
            <a:ext cx="6095074" cy="2486467"/>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9870" y="2558637"/>
            <a:ext cx="2933136" cy="5476714"/>
          </a:xfrm>
          <a:prstGeom prst="rect">
            <a:avLst/>
          </a:prstGeom>
        </p:spPr>
      </p:pic>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l="457" t="4286"/>
          <a:stretch/>
        </p:blipFill>
        <p:spPr>
          <a:xfrm>
            <a:off x="1482634" y="1894434"/>
            <a:ext cx="5793377" cy="7749650"/>
          </a:xfrm>
          <a:prstGeom prst="rect">
            <a:avLst/>
          </a:prstGeom>
        </p:spPr>
      </p:pic>
      <p:sp>
        <p:nvSpPr>
          <p:cNvPr id="2" name="TextBox 1"/>
          <p:cNvSpPr txBox="1"/>
          <p:nvPr/>
        </p:nvSpPr>
        <p:spPr>
          <a:xfrm>
            <a:off x="7994469" y="9102006"/>
            <a:ext cx="625710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ko-KR" sz="2000" dirty="0">
                <a:hlinkClick r:id="rId6"/>
              </a:rPr>
              <a:t>http://zizzang.dothome.co.kr/homeground/index.html</a:t>
            </a:r>
            <a:endParaRPr kumimoji="0" lang="ko-KR" altLang="en-US" sz="2000" b="0" i="0" u="none" strike="noStrike" cap="none" spc="0" normalizeH="0" baseline="0" dirty="0">
              <a:ln>
                <a:noFill/>
              </a:ln>
              <a:solidFill>
                <a:srgbClr val="000000"/>
              </a:solidFill>
              <a:effectLst/>
              <a:uFillTx/>
              <a:sym typeface="Arial"/>
            </a:endParaRPr>
          </a:p>
        </p:txBody>
      </p:sp>
    </p:spTree>
    <p:extLst>
      <p:ext uri="{BB962C8B-B14F-4D97-AF65-F5344CB8AC3E}">
        <p14:creationId xmlns:p14="http://schemas.microsoft.com/office/powerpoint/2010/main" val="386257149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1187" y="2936356"/>
            <a:ext cx="6095074" cy="1731027"/>
          </a:xfrm>
          <a:prstGeom prst="rect">
            <a:avLst/>
          </a:prstGeom>
        </p:spPr>
      </p:pic>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ctr">
              <a:defRPr sz="3000"/>
            </a:lvl1pPr>
          </a:lstStyle>
          <a:p>
            <a:r>
              <a:rPr lang="ko-KR" altLang="en-US" dirty="0" smtClean="0"/>
              <a:t>사이트 구현</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ctr">
              <a:defRPr sz="1800"/>
            </a:pPr>
            <a:r>
              <a:rPr lang="ko-KR" altLang="en-US" dirty="0" smtClean="0"/>
              <a:t>카테고리 전체</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mj-lt"/>
                <a:ea typeface="+mj-ea"/>
                <a:cs typeface="+mj-cs"/>
                <a:sym typeface="Arial"/>
              </a:defRPr>
            </a:lvl1pPr>
          </a:lstStyle>
          <a:p>
            <a:fld id="{86CB4B4D-7CA3-9044-876B-883B54F8677D}" type="slidenum">
              <a:t>47</a:t>
            </a:fld>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1186" y="5915704"/>
            <a:ext cx="6095074" cy="2193574"/>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8296" y="2558637"/>
            <a:ext cx="2776284" cy="5476714"/>
          </a:xfrm>
          <a:prstGeom prst="rect">
            <a:avLst/>
          </a:prstGeom>
        </p:spPr>
      </p:pic>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l="1546" t="4042"/>
          <a:stretch/>
        </p:blipFill>
        <p:spPr>
          <a:xfrm>
            <a:off x="1553818" y="1894434"/>
            <a:ext cx="5511334" cy="7749650"/>
          </a:xfrm>
          <a:prstGeom prst="rect">
            <a:avLst/>
          </a:prstGeom>
        </p:spPr>
      </p:pic>
      <p:sp>
        <p:nvSpPr>
          <p:cNvPr id="10" name="TextBox 9"/>
          <p:cNvSpPr txBox="1"/>
          <p:nvPr/>
        </p:nvSpPr>
        <p:spPr>
          <a:xfrm>
            <a:off x="7994469" y="9102006"/>
            <a:ext cx="625710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ko-KR" sz="2000" dirty="0">
                <a:hlinkClick r:id="rId6"/>
              </a:rPr>
              <a:t>http://zizzang.dothome.co.kr/homeground/allview.html</a:t>
            </a:r>
            <a:endParaRPr kumimoji="0" lang="ko-KR" altLang="en-US" sz="2000" b="0" i="0" u="none" strike="noStrike" cap="none" spc="0" normalizeH="0" baseline="0" dirty="0">
              <a:ln>
                <a:noFill/>
              </a:ln>
              <a:solidFill>
                <a:srgbClr val="000000"/>
              </a:solidFill>
              <a:effectLst/>
              <a:uFillTx/>
              <a:sym typeface="Arial"/>
            </a:endParaRPr>
          </a:p>
        </p:txBody>
      </p:sp>
    </p:spTree>
    <p:extLst>
      <p:ext uri="{BB962C8B-B14F-4D97-AF65-F5344CB8AC3E}">
        <p14:creationId xmlns:p14="http://schemas.microsoft.com/office/powerpoint/2010/main" val="5186012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1188" y="2936356"/>
            <a:ext cx="6095071" cy="1731027"/>
          </a:xfrm>
          <a:prstGeom prst="rect">
            <a:avLst/>
          </a:prstGeom>
        </p:spPr>
      </p:pic>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ctr">
              <a:defRPr sz="3000"/>
            </a:lvl1pPr>
          </a:lstStyle>
          <a:p>
            <a:r>
              <a:rPr lang="ko-KR" altLang="en-US" dirty="0" smtClean="0"/>
              <a:t>사이트 구현</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ctr">
              <a:defRPr sz="1800"/>
            </a:pPr>
            <a:r>
              <a:rPr lang="ko-KR" altLang="en-US" dirty="0" smtClean="0"/>
              <a:t>세부 카테고리</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mj-lt"/>
                <a:ea typeface="+mj-ea"/>
                <a:cs typeface="+mj-cs"/>
                <a:sym typeface="Arial"/>
              </a:defRPr>
            </a:lvl1pPr>
          </a:lstStyle>
          <a:p>
            <a:fld id="{86CB4B4D-7CA3-9044-876B-883B54F8677D}" type="slidenum">
              <a:t>48</a:t>
            </a:fld>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1187" y="5915704"/>
            <a:ext cx="6095071" cy="2193574"/>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8296" y="2558637"/>
            <a:ext cx="2776284" cy="5476713"/>
          </a:xfrm>
          <a:prstGeom prst="rect">
            <a:avLst/>
          </a:prstGeom>
        </p:spPr>
      </p:pic>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l="1348" t="3835"/>
          <a:stretch/>
        </p:blipFill>
        <p:spPr>
          <a:xfrm>
            <a:off x="1567543" y="1828218"/>
            <a:ext cx="5306283" cy="7815866"/>
          </a:xfrm>
          <a:prstGeom prst="rect">
            <a:avLst/>
          </a:prstGeom>
        </p:spPr>
      </p:pic>
      <p:sp>
        <p:nvSpPr>
          <p:cNvPr id="10" name="TextBox 9"/>
          <p:cNvSpPr txBox="1"/>
          <p:nvPr/>
        </p:nvSpPr>
        <p:spPr>
          <a:xfrm>
            <a:off x="7994469" y="9102006"/>
            <a:ext cx="671430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ko-KR" sz="2000" dirty="0">
                <a:hlinkClick r:id="rId6"/>
              </a:rPr>
              <a:t>http://zizzang.dothome.co.kr/homeground/detailView.html</a:t>
            </a:r>
            <a:endParaRPr kumimoji="0" lang="ko-KR" altLang="en-US" sz="2000" b="0" i="0" u="none" strike="noStrike" cap="none" spc="0" normalizeH="0" baseline="0" dirty="0">
              <a:ln>
                <a:noFill/>
              </a:ln>
              <a:solidFill>
                <a:srgbClr val="000000"/>
              </a:solidFill>
              <a:effectLst/>
              <a:uFillTx/>
              <a:sym typeface="Arial"/>
            </a:endParaRPr>
          </a:p>
        </p:txBody>
      </p:sp>
    </p:spTree>
    <p:extLst>
      <p:ext uri="{BB962C8B-B14F-4D97-AF65-F5344CB8AC3E}">
        <p14:creationId xmlns:p14="http://schemas.microsoft.com/office/powerpoint/2010/main" val="284464787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1188" y="2936356"/>
            <a:ext cx="6095071" cy="1731027"/>
          </a:xfrm>
          <a:prstGeom prst="rect">
            <a:avLst/>
          </a:prstGeom>
        </p:spPr>
      </p:pic>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ctr">
              <a:defRPr sz="3000"/>
            </a:lvl1pPr>
          </a:lstStyle>
          <a:p>
            <a:r>
              <a:rPr lang="ko-KR" altLang="en-US" dirty="0" smtClean="0"/>
              <a:t>사이트 구현</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ctr">
              <a:defRPr sz="1800"/>
            </a:pPr>
            <a:r>
              <a:rPr lang="ko-KR" altLang="en-US" dirty="0" smtClean="0"/>
              <a:t>로그인</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mj-lt"/>
                <a:ea typeface="+mj-ea"/>
                <a:cs typeface="+mj-cs"/>
                <a:sym typeface="Arial"/>
              </a:defRPr>
            </a:lvl1pPr>
          </a:lstStyle>
          <a:p>
            <a:fld id="{86CB4B4D-7CA3-9044-876B-883B54F8677D}" type="slidenum">
              <a:t>49</a:t>
            </a:fld>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1187" y="5915704"/>
            <a:ext cx="6095071" cy="2193574"/>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8296" y="2558637"/>
            <a:ext cx="2776284" cy="5476713"/>
          </a:xfrm>
          <a:prstGeom prst="rect">
            <a:avLst/>
          </a:prstGeom>
        </p:spPr>
      </p:pic>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l="776" t="9995"/>
          <a:stretch/>
        </p:blipFill>
        <p:spPr>
          <a:xfrm>
            <a:off x="431765" y="3391376"/>
            <a:ext cx="7053403" cy="3811235"/>
          </a:xfrm>
          <a:prstGeom prst="rect">
            <a:avLst/>
          </a:prstGeom>
        </p:spPr>
      </p:pic>
      <p:sp>
        <p:nvSpPr>
          <p:cNvPr id="9" name="TextBox 8"/>
          <p:cNvSpPr txBox="1"/>
          <p:nvPr/>
        </p:nvSpPr>
        <p:spPr>
          <a:xfrm>
            <a:off x="7994469" y="9102006"/>
            <a:ext cx="625710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ko-KR" sz="2000" dirty="0">
                <a:hlinkClick r:id="rId6"/>
              </a:rPr>
              <a:t>http://zizzang.dothome.co.kr/homeground/login.html</a:t>
            </a:r>
            <a:endParaRPr kumimoji="0" lang="ko-KR" altLang="en-US" sz="2000" b="0" i="0" u="none" strike="noStrike" cap="none" spc="0" normalizeH="0" baseline="0" dirty="0">
              <a:ln>
                <a:noFill/>
              </a:ln>
              <a:solidFill>
                <a:srgbClr val="000000"/>
              </a:solidFill>
              <a:effectLst/>
              <a:uFillTx/>
              <a:sym typeface="Arial"/>
            </a:endParaRPr>
          </a:p>
        </p:txBody>
      </p:sp>
    </p:spTree>
    <p:extLst>
      <p:ext uri="{BB962C8B-B14F-4D97-AF65-F5344CB8AC3E}">
        <p14:creationId xmlns:p14="http://schemas.microsoft.com/office/powerpoint/2010/main" val="40514144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3" name="Google Shape;117;p17" descr="Google Shape;117;p17"/>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44" name="Google Shape;118;p17"/>
          <p:cNvSpPr txBox="1"/>
          <p:nvPr/>
        </p:nvSpPr>
        <p:spPr>
          <a:xfrm>
            <a:off x="1716687" y="4085580"/>
            <a:ext cx="12255050" cy="109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500"/>
            </a:lvl1pPr>
          </a:lstStyle>
          <a:p>
            <a:r>
              <a:t>“경쟁 업체 조사”</a:t>
            </a:r>
          </a:p>
        </p:txBody>
      </p:sp>
      <p:pic>
        <p:nvPicPr>
          <p:cNvPr id="45" name="Google Shape;119;p17" descr="Google Shape;119;p17"/>
          <p:cNvPicPr>
            <a:picLocks noChangeAspect="1"/>
          </p:cNvPicPr>
          <p:nvPr/>
        </p:nvPicPr>
        <p:blipFill>
          <a:blip r:embed="rId3">
            <a:extLst/>
          </a:blip>
          <a:stretch>
            <a:fillRect/>
          </a:stretch>
        </p:blipFill>
        <p:spPr>
          <a:xfrm rot="10800000">
            <a:off x="2204364" y="5231305"/>
            <a:ext cx="5056864" cy="55324"/>
          </a:xfrm>
          <a:prstGeom prst="rect">
            <a:avLst/>
          </a:prstGeom>
          <a:ln w="12700">
            <a:miter lim="400000"/>
          </a:ln>
        </p:spPr>
      </p:pic>
      <p:sp>
        <p:nvSpPr>
          <p:cNvPr id="46" name="Google Shape;120;p17"/>
          <p:cNvSpPr txBox="1"/>
          <p:nvPr/>
        </p:nvSpPr>
        <p:spPr>
          <a:xfrm>
            <a:off x="3915450" y="5364350"/>
            <a:ext cx="3300051" cy="1742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marL="457200" indent="-457200" algn="r">
              <a:buClr>
                <a:srgbClr val="000000"/>
              </a:buClr>
              <a:buSzPts val="3600"/>
              <a:buFont typeface="Arial"/>
              <a:buChar char="❏"/>
              <a:defRPr sz="3600"/>
            </a:pPr>
            <a:r>
              <a:t>두닷</a:t>
            </a:r>
          </a:p>
          <a:p>
            <a:pPr marL="457200" indent="-457200" algn="r">
              <a:buClr>
                <a:srgbClr val="000000"/>
              </a:buClr>
              <a:buSzPts val="3600"/>
              <a:buFont typeface="Arial"/>
              <a:buChar char="❏"/>
              <a:defRPr sz="3600"/>
            </a:pPr>
            <a:r>
              <a:t>굳닷컴</a:t>
            </a:r>
          </a:p>
          <a:p>
            <a:pPr marL="457200" indent="-457200" algn="r">
              <a:buClr>
                <a:srgbClr val="000000"/>
              </a:buClr>
              <a:buSzPts val="3600"/>
              <a:buFont typeface="Arial"/>
              <a:buChar char="❏"/>
              <a:defRPr sz="3600"/>
            </a:pPr>
            <a:r>
              <a:t>레이디 가구</a:t>
            </a:r>
          </a:p>
        </p:txBody>
      </p:sp>
      <p:sp>
        <p:nvSpPr>
          <p:cNvPr id="47" name="Google Shape;121;p17"/>
          <p:cNvSpPr txBox="1">
            <a:spLocks noGrp="1"/>
          </p:cNvSpPr>
          <p:nvPr>
            <p:ph type="sldNum" sz="quarter" idx="2"/>
          </p:nvPr>
        </p:nvSpPr>
        <p:spPr>
          <a:xfrm>
            <a:off x="17706073" y="9626733"/>
            <a:ext cx="310079"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1188" y="2936356"/>
            <a:ext cx="6095071" cy="1731027"/>
          </a:xfrm>
          <a:prstGeom prst="rect">
            <a:avLst/>
          </a:prstGeom>
        </p:spPr>
      </p:pic>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ctr">
              <a:defRPr sz="3000"/>
            </a:lvl1pPr>
          </a:lstStyle>
          <a:p>
            <a:r>
              <a:rPr lang="ko-KR" altLang="en-US" dirty="0" smtClean="0"/>
              <a:t>사이트 구현</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ctr">
              <a:defRPr sz="1800"/>
            </a:pPr>
            <a:r>
              <a:rPr lang="ko-KR" altLang="en-US" dirty="0" smtClean="0"/>
              <a:t>장바구니</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mj-lt"/>
                <a:ea typeface="+mj-ea"/>
                <a:cs typeface="+mj-cs"/>
                <a:sym typeface="Arial"/>
              </a:defRPr>
            </a:lvl1pPr>
          </a:lstStyle>
          <a:p>
            <a:fld id="{86CB4B4D-7CA3-9044-876B-883B54F8677D}" type="slidenum">
              <a:t>50</a:t>
            </a:fld>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1187" y="5915704"/>
            <a:ext cx="6095071" cy="2193574"/>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8296" y="2558637"/>
            <a:ext cx="2776284" cy="5476713"/>
          </a:xfrm>
          <a:prstGeom prst="rect">
            <a:avLst/>
          </a:prstGeom>
        </p:spPr>
      </p:pic>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l="750" t="6353"/>
          <a:stretch/>
        </p:blipFill>
        <p:spPr>
          <a:xfrm>
            <a:off x="624114" y="2728685"/>
            <a:ext cx="6441038" cy="5562979"/>
          </a:xfrm>
          <a:prstGeom prst="rect">
            <a:avLst/>
          </a:prstGeom>
        </p:spPr>
      </p:pic>
      <p:sp>
        <p:nvSpPr>
          <p:cNvPr id="9" name="TextBox 8"/>
          <p:cNvSpPr txBox="1"/>
          <p:nvPr/>
        </p:nvSpPr>
        <p:spPr>
          <a:xfrm>
            <a:off x="7994469" y="9102006"/>
            <a:ext cx="625710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ko-KR" sz="2000" dirty="0">
                <a:hlinkClick r:id="rId6"/>
              </a:rPr>
              <a:t>http://zizzang.dothome.co.kr/homeground/cart.html</a:t>
            </a:r>
            <a:endParaRPr kumimoji="0" lang="ko-KR" altLang="en-US" sz="2000" b="0" i="0" u="none" strike="noStrike" cap="none" spc="0" normalizeH="0" baseline="0" dirty="0">
              <a:ln>
                <a:noFill/>
              </a:ln>
              <a:solidFill>
                <a:srgbClr val="000000"/>
              </a:solidFill>
              <a:effectLst/>
              <a:uFillTx/>
              <a:sym typeface="Arial"/>
            </a:endParaRPr>
          </a:p>
        </p:txBody>
      </p:sp>
    </p:spTree>
    <p:extLst>
      <p:ext uri="{BB962C8B-B14F-4D97-AF65-F5344CB8AC3E}">
        <p14:creationId xmlns:p14="http://schemas.microsoft.com/office/powerpoint/2010/main" val="69917371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1188" y="2936356"/>
            <a:ext cx="6095071" cy="1731026"/>
          </a:xfrm>
          <a:prstGeom prst="rect">
            <a:avLst/>
          </a:prstGeom>
        </p:spPr>
      </p:pic>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ctr">
              <a:defRPr sz="3000"/>
            </a:lvl1pPr>
          </a:lstStyle>
          <a:p>
            <a:r>
              <a:rPr lang="ko-KR" altLang="en-US" dirty="0" smtClean="0"/>
              <a:t>사이트 구현</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ctr">
              <a:defRPr sz="1800"/>
            </a:pPr>
            <a:r>
              <a:rPr lang="ko-KR" altLang="en-US" dirty="0" err="1" smtClean="0"/>
              <a:t>결제화면</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mj-lt"/>
                <a:ea typeface="+mj-ea"/>
                <a:cs typeface="+mj-cs"/>
                <a:sym typeface="Arial"/>
              </a:defRPr>
            </a:lvl1pPr>
          </a:lstStyle>
          <a:p>
            <a:fld id="{86CB4B4D-7CA3-9044-876B-883B54F8677D}" type="slidenum">
              <a:t>51</a:t>
            </a:fld>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1187" y="5915704"/>
            <a:ext cx="6095071" cy="2193573"/>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8296" y="2558637"/>
            <a:ext cx="2776283" cy="5476713"/>
          </a:xfrm>
          <a:prstGeom prst="rect">
            <a:avLst/>
          </a:prstGeom>
        </p:spPr>
      </p:pic>
      <p:pic>
        <p:nvPicPr>
          <p:cNvPr id="2" name="그림 1"/>
          <p:cNvPicPr>
            <a:picLocks noChangeAspect="1"/>
          </p:cNvPicPr>
          <p:nvPr/>
        </p:nvPicPr>
        <p:blipFill rotWithShape="1">
          <a:blip r:embed="rId5" cstate="print">
            <a:extLst>
              <a:ext uri="{28A0092B-C50C-407E-A947-70E740481C1C}">
                <a14:useLocalDpi xmlns:a14="http://schemas.microsoft.com/office/drawing/2010/main" val="0"/>
              </a:ext>
            </a:extLst>
          </a:blip>
          <a:srcRect l="992" t="3817"/>
          <a:stretch/>
        </p:blipFill>
        <p:spPr>
          <a:xfrm>
            <a:off x="1878076" y="1814286"/>
            <a:ext cx="4715422" cy="8128496"/>
          </a:xfrm>
          <a:prstGeom prst="rect">
            <a:avLst/>
          </a:prstGeom>
        </p:spPr>
      </p:pic>
      <p:sp>
        <p:nvSpPr>
          <p:cNvPr id="9" name="TextBox 8"/>
          <p:cNvSpPr txBox="1"/>
          <p:nvPr/>
        </p:nvSpPr>
        <p:spPr>
          <a:xfrm>
            <a:off x="7994469" y="9102006"/>
            <a:ext cx="625710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ko-KR" sz="2000" dirty="0">
                <a:hlinkClick r:id="rId6"/>
              </a:rPr>
              <a:t>http://zizzang.dothome.co.kr/homeground/order.html</a:t>
            </a:r>
            <a:endParaRPr kumimoji="0" lang="ko-KR" altLang="en-US" sz="2000" b="0" i="0" u="none" strike="noStrike" cap="none" spc="0" normalizeH="0" baseline="0" dirty="0">
              <a:ln>
                <a:noFill/>
              </a:ln>
              <a:solidFill>
                <a:srgbClr val="000000"/>
              </a:solidFill>
              <a:effectLst/>
              <a:uFillTx/>
              <a:sym typeface="Arial"/>
            </a:endParaRPr>
          </a:p>
        </p:txBody>
      </p:sp>
    </p:spTree>
    <p:extLst>
      <p:ext uri="{BB962C8B-B14F-4D97-AF65-F5344CB8AC3E}">
        <p14:creationId xmlns:p14="http://schemas.microsoft.com/office/powerpoint/2010/main" val="335676308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57" name="Google Shape;373;p31" descr="Google Shape;373;p31"/>
          <p:cNvPicPr>
            <a:picLocks noChangeAspect="1"/>
          </p:cNvPicPr>
          <p:nvPr/>
        </p:nvPicPr>
        <p:blipFill>
          <a:blip r:embed="rId2">
            <a:extLst/>
          </a:blip>
          <a:srcRect r="20752"/>
          <a:stretch>
            <a:fillRect/>
          </a:stretch>
        </p:blipFill>
        <p:spPr>
          <a:xfrm>
            <a:off x="10044062" y="1206618"/>
            <a:ext cx="8243938" cy="6241649"/>
          </a:xfrm>
          <a:prstGeom prst="rect">
            <a:avLst/>
          </a:prstGeom>
          <a:ln w="12700">
            <a:miter lim="400000"/>
          </a:ln>
        </p:spPr>
      </p:pic>
      <p:sp>
        <p:nvSpPr>
          <p:cNvPr id="258" name="Google Shape;374;p31"/>
          <p:cNvSpPr txBox="1"/>
          <p:nvPr/>
        </p:nvSpPr>
        <p:spPr>
          <a:xfrm>
            <a:off x="2903709" y="4085580"/>
            <a:ext cx="4222241" cy="1092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lvl1pPr>
              <a:defRPr sz="6500"/>
            </a:lvl1pPr>
          </a:lstStyle>
          <a:p>
            <a:r>
              <a:rPr dirty="0" smtClean="0"/>
              <a:t>“</a:t>
            </a:r>
            <a:r>
              <a:rPr lang="ko-KR" altLang="en-US" dirty="0" smtClean="0"/>
              <a:t>구현 응용</a:t>
            </a:r>
            <a:r>
              <a:rPr dirty="0" smtClean="0"/>
              <a:t>”</a:t>
            </a:r>
            <a:endParaRPr dirty="0"/>
          </a:p>
        </p:txBody>
      </p:sp>
      <p:pic>
        <p:nvPicPr>
          <p:cNvPr id="259" name="Google Shape;375;p31" descr="Google Shape;375;p31"/>
          <p:cNvPicPr>
            <a:picLocks noChangeAspect="1"/>
          </p:cNvPicPr>
          <p:nvPr/>
        </p:nvPicPr>
        <p:blipFill>
          <a:blip r:embed="rId3">
            <a:extLst/>
          </a:blip>
          <a:stretch>
            <a:fillRect/>
          </a:stretch>
        </p:blipFill>
        <p:spPr>
          <a:xfrm rot="10800000">
            <a:off x="2204364" y="5193301"/>
            <a:ext cx="5620933" cy="93328"/>
          </a:xfrm>
          <a:prstGeom prst="rect">
            <a:avLst/>
          </a:prstGeom>
          <a:ln w="12700">
            <a:miter lim="400000"/>
          </a:ln>
        </p:spPr>
      </p:pic>
      <p:sp>
        <p:nvSpPr>
          <p:cNvPr id="261" name="Google Shape;377;p31"/>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Tree>
    <p:extLst>
      <p:ext uri="{BB962C8B-B14F-4D97-AF65-F5344CB8AC3E}">
        <p14:creationId xmlns:p14="http://schemas.microsoft.com/office/powerpoint/2010/main" val="2371391910"/>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ctr">
              <a:defRPr sz="3000"/>
            </a:lvl1pPr>
          </a:lstStyle>
          <a:p>
            <a:r>
              <a:rPr lang="ko-KR" altLang="en-US" dirty="0" smtClean="0"/>
              <a:t>사이트 </a:t>
            </a:r>
            <a:r>
              <a:rPr lang="ko-KR" altLang="en-US" dirty="0" smtClean="0"/>
              <a:t>구현 </a:t>
            </a:r>
            <a:r>
              <a:rPr lang="ko-KR" altLang="en-US" dirty="0" smtClean="0"/>
              <a:t>응용</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ctr">
              <a:defRPr sz="1800"/>
            </a:pPr>
            <a:r>
              <a:rPr lang="ko-KR" altLang="en-US" dirty="0" smtClean="0"/>
              <a:t>메인 화면</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mj-lt"/>
                <a:ea typeface="+mj-ea"/>
                <a:cs typeface="+mj-cs"/>
                <a:sym typeface="Arial"/>
              </a:defRPr>
            </a:lvl1pPr>
          </a:lstStyle>
          <a:p>
            <a:fld id="{86CB4B4D-7CA3-9044-876B-883B54F8677D}" type="slidenum">
              <a:t>53</a:t>
            </a:fld>
            <a:endParaRPr/>
          </a:p>
        </p:txBody>
      </p:sp>
      <p:pic>
        <p:nvPicPr>
          <p:cNvPr id="7" name="그림 6"/>
          <p:cNvPicPr>
            <a:picLocks noChangeAspect="1"/>
          </p:cNvPicPr>
          <p:nvPr/>
        </p:nvPicPr>
        <p:blipFill rotWithShape="1">
          <a:blip r:embed="rId2" cstate="print">
            <a:extLst>
              <a:ext uri="{28A0092B-C50C-407E-A947-70E740481C1C}">
                <a14:useLocalDpi xmlns:a14="http://schemas.microsoft.com/office/drawing/2010/main" val="0"/>
              </a:ext>
            </a:extLst>
          </a:blip>
          <a:srcRect l="457" t="4286"/>
          <a:stretch/>
        </p:blipFill>
        <p:spPr>
          <a:xfrm>
            <a:off x="1482634" y="1752464"/>
            <a:ext cx="5793377" cy="7749650"/>
          </a:xfrm>
          <a:prstGeom prst="rect">
            <a:avLst/>
          </a:prstGeom>
        </p:spPr>
      </p:pic>
      <p:sp>
        <p:nvSpPr>
          <p:cNvPr id="2" name="TextBox 1"/>
          <p:cNvSpPr txBox="1"/>
          <p:nvPr/>
        </p:nvSpPr>
        <p:spPr>
          <a:xfrm>
            <a:off x="7801237" y="7914130"/>
            <a:ext cx="625710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ko-KR" sz="2000" dirty="0">
                <a:hlinkClick r:id="rId3"/>
              </a:rPr>
              <a:t>https://zi-zzang.github.io/homeground/index.html</a:t>
            </a:r>
            <a:endParaRPr kumimoji="0" lang="ko-KR" altLang="en-US" sz="2000" b="0" i="0" u="none" strike="noStrike" cap="none" spc="0" normalizeH="0" baseline="0" dirty="0">
              <a:ln>
                <a:noFill/>
              </a:ln>
              <a:solidFill>
                <a:srgbClr val="000000"/>
              </a:solidFill>
              <a:effectLst/>
              <a:uFillTx/>
              <a:sym typeface="Arial"/>
            </a:endParaRPr>
          </a:p>
        </p:txBody>
      </p:sp>
      <p:pic>
        <p:nvPicPr>
          <p:cNvPr id="4" name="그림 3"/>
          <p:cNvPicPr>
            <a:picLocks noChangeAspect="1"/>
          </p:cNvPicPr>
          <p:nvPr/>
        </p:nvPicPr>
        <p:blipFill rotWithShape="1">
          <a:blip r:embed="rId4">
            <a:extLst>
              <a:ext uri="{28A0092B-C50C-407E-A947-70E740481C1C}">
                <a14:useLocalDpi xmlns:a14="http://schemas.microsoft.com/office/drawing/2010/main" val="0"/>
              </a:ext>
            </a:extLst>
          </a:blip>
          <a:srcRect r="50799"/>
          <a:stretch/>
        </p:blipFill>
        <p:spPr>
          <a:xfrm>
            <a:off x="7776198" y="2252390"/>
            <a:ext cx="5688166" cy="2833060"/>
          </a:xfrm>
          <a:prstGeom prst="rect">
            <a:avLst/>
          </a:prstGeom>
        </p:spPr>
      </p:pic>
      <p:pic>
        <p:nvPicPr>
          <p:cNvPr id="8" name="그림 7"/>
          <p:cNvPicPr>
            <a:picLocks noChangeAspect="1"/>
          </p:cNvPicPr>
          <p:nvPr/>
        </p:nvPicPr>
        <p:blipFill rotWithShape="1">
          <a:blip r:embed="rId5" cstate="print">
            <a:extLst>
              <a:ext uri="{28A0092B-C50C-407E-A947-70E740481C1C}">
                <a14:useLocalDpi xmlns:a14="http://schemas.microsoft.com/office/drawing/2010/main" val="0"/>
              </a:ext>
            </a:extLst>
          </a:blip>
          <a:srcRect r="8867"/>
          <a:stretch/>
        </p:blipFill>
        <p:spPr>
          <a:xfrm>
            <a:off x="7801237" y="6029074"/>
            <a:ext cx="5638089" cy="1309997"/>
          </a:xfrm>
          <a:prstGeom prst="rect">
            <a:avLst/>
          </a:prstGeom>
        </p:spPr>
      </p:pic>
      <p:pic>
        <p:nvPicPr>
          <p:cNvPr id="9" name="그림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64552" y="2209203"/>
            <a:ext cx="3552381" cy="6285714"/>
          </a:xfrm>
          <a:prstGeom prst="rect">
            <a:avLst/>
          </a:prstGeom>
        </p:spPr>
      </p:pic>
      <p:sp>
        <p:nvSpPr>
          <p:cNvPr id="10" name="TextBox 9"/>
          <p:cNvSpPr txBox="1"/>
          <p:nvPr/>
        </p:nvSpPr>
        <p:spPr>
          <a:xfrm>
            <a:off x="7801237" y="8341029"/>
            <a:ext cx="29440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ko-KR" altLang="en-US" sz="1400" b="0" i="0" u="none" strike="noStrike" cap="none" spc="0" normalizeH="0" baseline="0" dirty="0" err="1" smtClean="0">
                <a:ln>
                  <a:noFill/>
                </a:ln>
                <a:solidFill>
                  <a:srgbClr val="000000"/>
                </a:solidFill>
                <a:effectLst/>
                <a:uFillTx/>
                <a:latin typeface="+mj-lt"/>
                <a:ea typeface="+mj-ea"/>
                <a:cs typeface="+mj-cs"/>
                <a:sym typeface="Arial"/>
              </a:rPr>
              <a:t>메뉴바</a:t>
            </a:r>
            <a:r>
              <a:rPr kumimoji="0" lang="ko-KR" altLang="en-US" sz="1400" b="0" i="0" u="none" strike="noStrike" cap="none" spc="0" normalizeH="0" baseline="0" dirty="0" smtClean="0">
                <a:ln>
                  <a:noFill/>
                </a:ln>
                <a:solidFill>
                  <a:srgbClr val="000000"/>
                </a:solidFill>
                <a:effectLst/>
                <a:uFillTx/>
                <a:latin typeface="+mj-lt"/>
                <a:ea typeface="+mj-ea"/>
                <a:cs typeface="+mj-cs"/>
                <a:sym typeface="Arial"/>
              </a:rPr>
              <a:t> 상단 고정</a:t>
            </a:r>
            <a:r>
              <a:rPr kumimoji="0" lang="en-US" altLang="ko-KR" sz="1400" b="0" i="0" u="none" strike="noStrike" cap="none" spc="0" normalizeH="0" baseline="0" dirty="0" smtClean="0">
                <a:ln>
                  <a:noFill/>
                </a:ln>
                <a:solidFill>
                  <a:srgbClr val="000000"/>
                </a:solidFill>
                <a:effectLst/>
                <a:uFillTx/>
                <a:latin typeface="+mj-lt"/>
                <a:ea typeface="+mj-ea"/>
                <a:cs typeface="+mj-cs"/>
                <a:sym typeface="Arial"/>
              </a:rPr>
              <a:t>, </a:t>
            </a:r>
            <a:r>
              <a:rPr lang="ko-KR" altLang="en-US" dirty="0" smtClean="0"/>
              <a:t>이미지 슬라이드</a:t>
            </a:r>
            <a:endParaRPr kumimoji="0" lang="ko-KR" alt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84704430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366;p30"/>
          <p:cNvSpPr txBox="1"/>
          <p:nvPr/>
        </p:nvSpPr>
        <p:spPr>
          <a:xfrm>
            <a:off x="7027267" y="911150"/>
            <a:ext cx="4233465" cy="54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ctr">
              <a:defRPr sz="3000"/>
            </a:lvl1pPr>
          </a:lstStyle>
          <a:p>
            <a:r>
              <a:rPr lang="ko-KR" altLang="en-US" dirty="0" smtClean="0"/>
              <a:t>사이트 구현</a:t>
            </a:r>
            <a:endParaRPr dirty="0"/>
          </a:p>
        </p:txBody>
      </p:sp>
      <p:sp>
        <p:nvSpPr>
          <p:cNvPr id="65" name="Google Shape;367;p30"/>
          <p:cNvSpPr txBox="1"/>
          <p:nvPr/>
        </p:nvSpPr>
        <p:spPr>
          <a:xfrm>
            <a:off x="6889517" y="1491713"/>
            <a:ext cx="4508965" cy="370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ctr">
              <a:defRPr sz="1800"/>
            </a:pPr>
            <a:r>
              <a:rPr lang="ko-KR" altLang="en-US" dirty="0" err="1" smtClean="0"/>
              <a:t>결제화면</a:t>
            </a:r>
            <a:endParaRPr dirty="0"/>
          </a:p>
        </p:txBody>
      </p:sp>
      <p:sp>
        <p:nvSpPr>
          <p:cNvPr id="68" name="Google Shape;368;p30"/>
          <p:cNvSpPr txBox="1">
            <a:spLocks noGrp="1"/>
          </p:cNvSpPr>
          <p:nvPr>
            <p:ph type="sldNum" sz="quarter" idx="2"/>
          </p:nvPr>
        </p:nvSpPr>
        <p:spPr>
          <a:xfrm>
            <a:off x="17686031" y="9601234"/>
            <a:ext cx="330121" cy="54800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mj-lt"/>
                <a:ea typeface="+mj-ea"/>
                <a:cs typeface="+mj-cs"/>
                <a:sym typeface="Arial"/>
              </a:defRPr>
            </a:lvl1pPr>
          </a:lstStyle>
          <a:p>
            <a:fld id="{86CB4B4D-7CA3-9044-876B-883B54F8677D}" type="slidenum">
              <a:t>54</a:t>
            </a:fld>
            <a:endParaRPr/>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992" t="3817"/>
          <a:stretch/>
        </p:blipFill>
        <p:spPr>
          <a:xfrm>
            <a:off x="1969515" y="1677092"/>
            <a:ext cx="5241181" cy="8128496"/>
          </a:xfrm>
          <a:prstGeom prst="rect">
            <a:avLst/>
          </a:prstGeom>
        </p:spPr>
      </p:pic>
      <p:sp>
        <p:nvSpPr>
          <p:cNvPr id="9" name="TextBox 8"/>
          <p:cNvSpPr txBox="1"/>
          <p:nvPr/>
        </p:nvSpPr>
        <p:spPr>
          <a:xfrm>
            <a:off x="8132178" y="3863800"/>
            <a:ext cx="625710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ko-KR" sz="2000" dirty="0">
                <a:hlinkClick r:id="rId3"/>
              </a:rPr>
              <a:t>https://zi-zzang.github.io/homeground/order.html</a:t>
            </a:r>
            <a:endParaRPr kumimoji="0" lang="ko-KR" altLang="en-US" sz="2000" b="0" i="0" u="none" strike="noStrike" cap="none" spc="0" normalizeH="0" baseline="0" dirty="0">
              <a:ln>
                <a:noFill/>
              </a:ln>
              <a:solidFill>
                <a:srgbClr val="000000"/>
              </a:solidFill>
              <a:effectLst/>
              <a:uFillTx/>
              <a:sym typeface="Arial"/>
            </a:endParaRPr>
          </a:p>
        </p:txBody>
      </p:sp>
      <p:sp>
        <p:nvSpPr>
          <p:cNvPr id="10" name="TextBox 9"/>
          <p:cNvSpPr txBox="1"/>
          <p:nvPr/>
        </p:nvSpPr>
        <p:spPr>
          <a:xfrm>
            <a:off x="8132178" y="4356858"/>
            <a:ext cx="20367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ko-KR" altLang="en-US" dirty="0" smtClean="0"/>
              <a:t>우편번호 조회 기능 추가</a:t>
            </a:r>
            <a:endParaRPr kumimoji="0" lang="ko-KR" alt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17855255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727" name="Google Shape;651;p46" descr="Google Shape;651;p46"/>
          <p:cNvPicPr>
            <a:picLocks noChangeAspect="1"/>
          </p:cNvPicPr>
          <p:nvPr/>
        </p:nvPicPr>
        <p:blipFill>
          <a:blip r:embed="rId2">
            <a:extLst/>
          </a:blip>
          <a:srcRect r="12089"/>
          <a:stretch>
            <a:fillRect/>
          </a:stretch>
        </p:blipFill>
        <p:spPr>
          <a:xfrm>
            <a:off x="9142856" y="2932641"/>
            <a:ext cx="9145144" cy="6241650"/>
          </a:xfrm>
          <a:prstGeom prst="rect">
            <a:avLst/>
          </a:prstGeom>
          <a:ln w="12700">
            <a:miter lim="400000"/>
          </a:ln>
        </p:spPr>
      </p:pic>
      <p:sp>
        <p:nvSpPr>
          <p:cNvPr id="728" name="Google Shape;652;p46"/>
          <p:cNvSpPr txBox="1"/>
          <p:nvPr/>
        </p:nvSpPr>
        <p:spPr>
          <a:xfrm>
            <a:off x="1401673" y="3543215"/>
            <a:ext cx="9766674" cy="1368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8300"/>
            </a:lvl1pPr>
          </a:lstStyle>
          <a:p>
            <a:r>
              <a:t>감사합니다!</a:t>
            </a:r>
          </a:p>
        </p:txBody>
      </p:sp>
      <p:pic>
        <p:nvPicPr>
          <p:cNvPr id="729" name="Google Shape;654;p46" descr="Google Shape;654;p46"/>
          <p:cNvPicPr>
            <a:picLocks noChangeAspect="1"/>
          </p:cNvPicPr>
          <p:nvPr/>
        </p:nvPicPr>
        <p:blipFill>
          <a:blip r:embed="rId3">
            <a:extLst/>
          </a:blip>
          <a:stretch>
            <a:fillRect/>
          </a:stretch>
        </p:blipFill>
        <p:spPr>
          <a:xfrm rot="10800000">
            <a:off x="9639751" y="1933219"/>
            <a:ext cx="3342857" cy="36572"/>
          </a:xfrm>
          <a:prstGeom prst="rect">
            <a:avLst/>
          </a:prstGeom>
          <a:ln w="12700">
            <a:miter lim="400000"/>
          </a:ln>
        </p:spPr>
      </p:pic>
      <p:sp>
        <p:nvSpPr>
          <p:cNvPr id="730" name="Google Shape;655;p46"/>
          <p:cNvSpPr txBox="1"/>
          <p:nvPr/>
        </p:nvSpPr>
        <p:spPr>
          <a:xfrm>
            <a:off x="13237438" y="1643085"/>
            <a:ext cx="6837961" cy="4370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200"/>
            </a:lvl1pPr>
          </a:lstStyle>
          <a:p>
            <a:r>
              <a:t>가구쇼핑몰 데스크톱용  웹사이트 제작</a:t>
            </a:r>
          </a:p>
        </p:txBody>
      </p:sp>
      <p:sp>
        <p:nvSpPr>
          <p:cNvPr id="731" name="Google Shape;656;p46"/>
          <p:cNvSpPr txBox="1"/>
          <p:nvPr/>
        </p:nvSpPr>
        <p:spPr>
          <a:xfrm>
            <a:off x="1467306" y="8410857"/>
            <a:ext cx="4480657" cy="48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500"/>
            </a:lvl1pPr>
          </a:lstStyle>
          <a:p>
            <a:r>
              <a:t>10조 김지현</a:t>
            </a:r>
          </a:p>
        </p:txBody>
      </p:sp>
      <p:sp>
        <p:nvSpPr>
          <p:cNvPr id="732" name="Google Shape;657;p46"/>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Google Shape;570;p39"/>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제목을 입력해주세요</a:t>
            </a:r>
          </a:p>
        </p:txBody>
      </p:sp>
      <p:sp>
        <p:nvSpPr>
          <p:cNvPr id="735" name="Google Shape;571;p39"/>
          <p:cNvSpPr txBox="1"/>
          <p:nvPr/>
        </p:nvSpPr>
        <p:spPr>
          <a:xfrm>
            <a:off x="4560011" y="1491712"/>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부제를 입력해주세요</a:t>
            </a:r>
          </a:p>
        </p:txBody>
      </p:sp>
      <p:grpSp>
        <p:nvGrpSpPr>
          <p:cNvPr id="744" name="Google Shape;572;p39"/>
          <p:cNvGrpSpPr/>
          <p:nvPr/>
        </p:nvGrpSpPr>
        <p:grpSpPr>
          <a:xfrm>
            <a:off x="3181395" y="2710761"/>
            <a:ext cx="11922924" cy="5966453"/>
            <a:chOff x="0" y="0"/>
            <a:chExt cx="11922923" cy="5966452"/>
          </a:xfrm>
        </p:grpSpPr>
        <p:pic>
          <p:nvPicPr>
            <p:cNvPr id="736" name="Google Shape;573;p39" descr="Google Shape;573;p39"/>
            <p:cNvPicPr>
              <a:picLocks noChangeAspect="1"/>
            </p:cNvPicPr>
            <p:nvPr/>
          </p:nvPicPr>
          <p:blipFill>
            <a:blip r:embed="rId2">
              <a:extLst/>
            </a:blip>
            <a:stretch>
              <a:fillRect/>
            </a:stretch>
          </p:blipFill>
          <p:spPr>
            <a:xfrm>
              <a:off x="-1" y="0"/>
              <a:ext cx="2988218" cy="2988218"/>
            </a:xfrm>
            <a:prstGeom prst="rect">
              <a:avLst/>
            </a:prstGeom>
            <a:ln w="12700" cap="flat">
              <a:noFill/>
              <a:miter lim="400000"/>
            </a:ln>
            <a:effectLst/>
          </p:spPr>
        </p:pic>
        <p:pic>
          <p:nvPicPr>
            <p:cNvPr id="737" name="Google Shape;574;p39" descr="Google Shape;574;p39"/>
            <p:cNvPicPr>
              <a:picLocks noChangeAspect="1"/>
            </p:cNvPicPr>
            <p:nvPr/>
          </p:nvPicPr>
          <p:blipFill>
            <a:blip r:embed="rId3">
              <a:extLst/>
            </a:blip>
            <a:stretch>
              <a:fillRect/>
            </a:stretch>
          </p:blipFill>
          <p:spPr>
            <a:xfrm>
              <a:off x="2978234" y="0"/>
              <a:ext cx="2988218" cy="2988218"/>
            </a:xfrm>
            <a:prstGeom prst="rect">
              <a:avLst/>
            </a:prstGeom>
            <a:ln w="12700" cap="flat">
              <a:noFill/>
              <a:miter lim="400000"/>
            </a:ln>
            <a:effectLst/>
          </p:spPr>
        </p:pic>
        <p:pic>
          <p:nvPicPr>
            <p:cNvPr id="738" name="Google Shape;575;p39" descr="Google Shape;575;p39"/>
            <p:cNvPicPr>
              <a:picLocks noChangeAspect="1"/>
            </p:cNvPicPr>
            <p:nvPr/>
          </p:nvPicPr>
          <p:blipFill>
            <a:blip r:embed="rId4">
              <a:extLst/>
            </a:blip>
            <a:stretch>
              <a:fillRect/>
            </a:stretch>
          </p:blipFill>
          <p:spPr>
            <a:xfrm>
              <a:off x="5956469" y="0"/>
              <a:ext cx="2988218" cy="2988218"/>
            </a:xfrm>
            <a:prstGeom prst="rect">
              <a:avLst/>
            </a:prstGeom>
            <a:ln w="12700" cap="flat">
              <a:noFill/>
              <a:miter lim="400000"/>
            </a:ln>
            <a:effectLst/>
          </p:spPr>
        </p:pic>
        <p:pic>
          <p:nvPicPr>
            <p:cNvPr id="739" name="Google Shape;576;p39" descr="Google Shape;576;p39"/>
            <p:cNvPicPr>
              <a:picLocks noChangeAspect="1"/>
            </p:cNvPicPr>
            <p:nvPr/>
          </p:nvPicPr>
          <p:blipFill>
            <a:blip r:embed="rId5">
              <a:extLst/>
            </a:blip>
            <a:stretch>
              <a:fillRect/>
            </a:stretch>
          </p:blipFill>
          <p:spPr>
            <a:xfrm>
              <a:off x="8934705" y="0"/>
              <a:ext cx="2988218" cy="2988218"/>
            </a:xfrm>
            <a:prstGeom prst="rect">
              <a:avLst/>
            </a:prstGeom>
            <a:ln w="12700" cap="flat">
              <a:noFill/>
              <a:miter lim="400000"/>
            </a:ln>
            <a:effectLst/>
          </p:spPr>
        </p:pic>
        <p:pic>
          <p:nvPicPr>
            <p:cNvPr id="740" name="Google Shape;577;p39" descr="Google Shape;577;p39"/>
            <p:cNvPicPr>
              <a:picLocks noChangeAspect="1"/>
            </p:cNvPicPr>
            <p:nvPr/>
          </p:nvPicPr>
          <p:blipFill>
            <a:blip r:embed="rId6">
              <a:extLst/>
            </a:blip>
            <a:stretch>
              <a:fillRect/>
            </a:stretch>
          </p:blipFill>
          <p:spPr>
            <a:xfrm>
              <a:off x="-1" y="2978235"/>
              <a:ext cx="2988218" cy="2988218"/>
            </a:xfrm>
            <a:prstGeom prst="rect">
              <a:avLst/>
            </a:prstGeom>
            <a:ln w="12700" cap="flat">
              <a:noFill/>
              <a:miter lim="400000"/>
            </a:ln>
            <a:effectLst/>
          </p:spPr>
        </p:pic>
        <p:pic>
          <p:nvPicPr>
            <p:cNvPr id="741" name="Google Shape;578;p39" descr="Google Shape;578;p39"/>
            <p:cNvPicPr>
              <a:picLocks noChangeAspect="1"/>
            </p:cNvPicPr>
            <p:nvPr/>
          </p:nvPicPr>
          <p:blipFill>
            <a:blip r:embed="rId7">
              <a:extLst/>
            </a:blip>
            <a:stretch>
              <a:fillRect/>
            </a:stretch>
          </p:blipFill>
          <p:spPr>
            <a:xfrm>
              <a:off x="2978234" y="2978235"/>
              <a:ext cx="2988218" cy="2988218"/>
            </a:xfrm>
            <a:prstGeom prst="rect">
              <a:avLst/>
            </a:prstGeom>
            <a:ln w="12700" cap="flat">
              <a:noFill/>
              <a:miter lim="400000"/>
            </a:ln>
            <a:effectLst/>
          </p:spPr>
        </p:pic>
        <p:pic>
          <p:nvPicPr>
            <p:cNvPr id="742" name="Google Shape;579;p39" descr="Google Shape;579;p39"/>
            <p:cNvPicPr>
              <a:picLocks noChangeAspect="1"/>
            </p:cNvPicPr>
            <p:nvPr/>
          </p:nvPicPr>
          <p:blipFill>
            <a:blip r:embed="rId8">
              <a:extLst/>
            </a:blip>
            <a:stretch>
              <a:fillRect/>
            </a:stretch>
          </p:blipFill>
          <p:spPr>
            <a:xfrm>
              <a:off x="5956469" y="2978235"/>
              <a:ext cx="2988218" cy="2988218"/>
            </a:xfrm>
            <a:prstGeom prst="rect">
              <a:avLst/>
            </a:prstGeom>
            <a:ln w="12700" cap="flat">
              <a:noFill/>
              <a:miter lim="400000"/>
            </a:ln>
            <a:effectLst/>
          </p:spPr>
        </p:pic>
        <p:pic>
          <p:nvPicPr>
            <p:cNvPr id="743" name="Google Shape;580;p39" descr="Google Shape;580;p39"/>
            <p:cNvPicPr>
              <a:picLocks noChangeAspect="1"/>
            </p:cNvPicPr>
            <p:nvPr/>
          </p:nvPicPr>
          <p:blipFill>
            <a:blip r:embed="rId9">
              <a:extLst/>
            </a:blip>
            <a:stretch>
              <a:fillRect/>
            </a:stretch>
          </p:blipFill>
          <p:spPr>
            <a:xfrm>
              <a:off x="8934705" y="2978235"/>
              <a:ext cx="2988218" cy="2988218"/>
            </a:xfrm>
            <a:prstGeom prst="rect">
              <a:avLst/>
            </a:prstGeom>
            <a:ln w="12700" cap="flat">
              <a:noFill/>
              <a:miter lim="400000"/>
            </a:ln>
            <a:effectLst/>
          </p:spPr>
        </p:pic>
      </p:grpSp>
      <p:sp>
        <p:nvSpPr>
          <p:cNvPr id="745" name="Google Shape;581;p39"/>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Google Shape;586;p40"/>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제목을 입력해주세요</a:t>
            </a:r>
          </a:p>
        </p:txBody>
      </p:sp>
      <p:sp>
        <p:nvSpPr>
          <p:cNvPr id="748" name="Google Shape;587;p40"/>
          <p:cNvSpPr txBox="1"/>
          <p:nvPr/>
        </p:nvSpPr>
        <p:spPr>
          <a:xfrm>
            <a:off x="4560011" y="1491712"/>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부제를 입력해주세요</a:t>
            </a:r>
          </a:p>
        </p:txBody>
      </p:sp>
      <p:pic>
        <p:nvPicPr>
          <p:cNvPr id="749" name="Google Shape;588;p40" descr="Google Shape;588;p40"/>
          <p:cNvPicPr>
            <a:picLocks noChangeAspect="1"/>
          </p:cNvPicPr>
          <p:nvPr/>
        </p:nvPicPr>
        <p:blipFill>
          <a:blip r:embed="rId2">
            <a:extLst/>
          </a:blip>
          <a:stretch>
            <a:fillRect/>
          </a:stretch>
        </p:blipFill>
        <p:spPr>
          <a:xfrm rot="5400000">
            <a:off x="6459665" y="5720377"/>
            <a:ext cx="5366385" cy="140200"/>
          </a:xfrm>
          <a:prstGeom prst="rect">
            <a:avLst/>
          </a:prstGeom>
          <a:ln w="12700">
            <a:miter lim="400000"/>
          </a:ln>
        </p:spPr>
      </p:pic>
      <p:sp>
        <p:nvSpPr>
          <p:cNvPr id="750" name="Google Shape;589;p40"/>
          <p:cNvSpPr txBox="1"/>
          <p:nvPr/>
        </p:nvSpPr>
        <p:spPr>
          <a:xfrm>
            <a:off x="29280" y="3603475"/>
            <a:ext cx="8515472" cy="657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r">
              <a:defRPr sz="1800">
                <a:solidFill>
                  <a:srgbClr val="656565"/>
                </a:solidFill>
              </a:defRPr>
            </a:lvl1pPr>
          </a:lstStyle>
          <a:p>
            <a:r>
              <a:t>사용자는 회사의 허락없이 미리캔버스의 '편집기' 소프트웨어를 이용하여, 상업적 활동을 할 수 없습니다.</a:t>
            </a:r>
          </a:p>
        </p:txBody>
      </p:sp>
      <p:sp>
        <p:nvSpPr>
          <p:cNvPr id="751" name="Google Shape;590;p40"/>
          <p:cNvSpPr txBox="1"/>
          <p:nvPr/>
        </p:nvSpPr>
        <p:spPr>
          <a:xfrm>
            <a:off x="64532" y="3066014"/>
            <a:ext cx="8480220"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r">
              <a:defRPr sz="2000">
                <a:solidFill>
                  <a:srgbClr val="656565"/>
                </a:solidFill>
              </a:defRPr>
            </a:lvl1pPr>
          </a:lstStyle>
          <a:p>
            <a:r>
              <a:t>제목을 입력해주세요</a:t>
            </a:r>
          </a:p>
        </p:txBody>
      </p:sp>
      <p:sp>
        <p:nvSpPr>
          <p:cNvPr id="752" name="Google Shape;591;p40"/>
          <p:cNvSpPr txBox="1"/>
          <p:nvPr/>
        </p:nvSpPr>
        <p:spPr>
          <a:xfrm>
            <a:off x="9751304" y="5268457"/>
            <a:ext cx="8515471" cy="657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사용자는 회사의 허락없이 미리캔버스의 '편집기' 소프트웨어를 이용하여, 상업적 활동을 할 수 없습니다.</a:t>
            </a:r>
          </a:p>
        </p:txBody>
      </p:sp>
      <p:sp>
        <p:nvSpPr>
          <p:cNvPr id="753" name="Google Shape;592;p40"/>
          <p:cNvSpPr txBox="1"/>
          <p:nvPr/>
        </p:nvSpPr>
        <p:spPr>
          <a:xfrm>
            <a:off x="9751304" y="4730998"/>
            <a:ext cx="8480220"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제목을 입력해주세요</a:t>
            </a:r>
          </a:p>
        </p:txBody>
      </p:sp>
      <p:sp>
        <p:nvSpPr>
          <p:cNvPr id="754" name="Google Shape;593;p40"/>
          <p:cNvSpPr txBox="1"/>
          <p:nvPr/>
        </p:nvSpPr>
        <p:spPr>
          <a:xfrm>
            <a:off x="72290" y="7039885"/>
            <a:ext cx="8510556"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r">
              <a:defRPr sz="1800">
                <a:solidFill>
                  <a:srgbClr val="656565"/>
                </a:solidFill>
              </a:defRPr>
            </a:lvl1pPr>
          </a:lstStyle>
          <a:p>
            <a:r>
              <a:t>사용자는 콘텐츠 및 '편집기'를 회사의 허락없이 다른 서버에 미러링할 수 없습니다.</a:t>
            </a:r>
          </a:p>
        </p:txBody>
      </p:sp>
      <p:sp>
        <p:nvSpPr>
          <p:cNvPr id="755" name="Google Shape;594;p40"/>
          <p:cNvSpPr txBox="1"/>
          <p:nvPr/>
        </p:nvSpPr>
        <p:spPr>
          <a:xfrm>
            <a:off x="102627" y="6502426"/>
            <a:ext cx="8480220"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r">
              <a:defRPr sz="2000">
                <a:solidFill>
                  <a:srgbClr val="656565"/>
                </a:solidFill>
              </a:defRPr>
            </a:lvl1pPr>
          </a:lstStyle>
          <a:p>
            <a:r>
              <a:t>제목을 입력해주세요</a:t>
            </a:r>
          </a:p>
        </p:txBody>
      </p:sp>
      <p:sp>
        <p:nvSpPr>
          <p:cNvPr id="756" name="Google Shape;595;p40"/>
          <p:cNvSpPr txBox="1"/>
          <p:nvPr/>
        </p:nvSpPr>
        <p:spPr>
          <a:xfrm>
            <a:off x="9751304" y="7872800"/>
            <a:ext cx="8510556"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사용자는 콘텐츠 및 '편집기'를 회사의 허락없이 다른 서버에 미러링할 수 없습니다.</a:t>
            </a:r>
          </a:p>
        </p:txBody>
      </p:sp>
      <p:sp>
        <p:nvSpPr>
          <p:cNvPr id="757" name="Google Shape;596;p40"/>
          <p:cNvSpPr txBox="1"/>
          <p:nvPr/>
        </p:nvSpPr>
        <p:spPr>
          <a:xfrm>
            <a:off x="9751304" y="7335340"/>
            <a:ext cx="8480220"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제목을 입력해주세요</a:t>
            </a:r>
          </a:p>
        </p:txBody>
      </p:sp>
      <p:sp>
        <p:nvSpPr>
          <p:cNvPr id="758" name="Google Shape;597;p40"/>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57</a:t>
            </a:fld>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60" name="Google Shape;602;p41" descr="Google Shape;602;p41"/>
          <p:cNvPicPr>
            <a:picLocks noChangeAspect="1"/>
          </p:cNvPicPr>
          <p:nvPr/>
        </p:nvPicPr>
        <p:blipFill>
          <a:blip r:embed="rId2">
            <a:extLst/>
          </a:blip>
          <a:stretch>
            <a:fillRect/>
          </a:stretch>
        </p:blipFill>
        <p:spPr>
          <a:xfrm>
            <a:off x="0" y="0"/>
            <a:ext cx="18285714" cy="10285715"/>
          </a:xfrm>
          <a:prstGeom prst="rect">
            <a:avLst/>
          </a:prstGeom>
          <a:ln w="12700">
            <a:miter lim="400000"/>
          </a:ln>
        </p:spPr>
      </p:pic>
      <p:sp>
        <p:nvSpPr>
          <p:cNvPr id="761" name="Google Shape;603;p41"/>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FFFFFF"/>
                </a:solidFill>
              </a:defRPr>
            </a:lvl1pPr>
          </a:lstStyle>
          <a:p>
            <a:r>
              <a:t>제목을 입력해주세요</a:t>
            </a:r>
          </a:p>
        </p:txBody>
      </p:sp>
      <p:sp>
        <p:nvSpPr>
          <p:cNvPr id="762" name="Google Shape;604;p41"/>
          <p:cNvSpPr txBox="1"/>
          <p:nvPr/>
        </p:nvSpPr>
        <p:spPr>
          <a:xfrm>
            <a:off x="4560011" y="1491712"/>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FFFFFF"/>
                </a:solidFill>
              </a:defRPr>
            </a:lvl1pPr>
          </a:lstStyle>
          <a:p>
            <a:r>
              <a:t>부제를 입력해주세요</a:t>
            </a:r>
          </a:p>
        </p:txBody>
      </p:sp>
      <p:sp>
        <p:nvSpPr>
          <p:cNvPr id="763" name="Google Shape;605;p41"/>
          <p:cNvSpPr txBox="1"/>
          <p:nvPr/>
        </p:nvSpPr>
        <p:spPr>
          <a:xfrm>
            <a:off x="1735379" y="3491712"/>
            <a:ext cx="11952229" cy="3772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sz="1800">
                <a:solidFill>
                  <a:srgbClr val="FFFFFF"/>
                </a:solidFill>
              </a:defRPr>
            </a:pPr>
            <a:r>
              <a:t>회사가 미리캔버스를 통해 제공하는 모든 콘텐츠(템플릿을 포함한 '디자인 요소'를 통칭함) 및 '편집기'에 대한 저작권은 회사에게 있으며 저작권 법과 국제 저작권협약에 의하여 보호받고 있습니다. 다만 사진, 아이콘 및 텍스트의 일부는 타 저작권사로부터 미리캔버스 서비스에서만 사용이 가능토록 허가를 받아 제공하고 있습니다.</a:t>
            </a:r>
          </a:p>
          <a:p>
            <a:pPr>
              <a:defRPr sz="1800">
                <a:solidFill>
                  <a:srgbClr val="FFFFFF"/>
                </a:solidFill>
              </a:defRPr>
            </a:pPr>
            <a:endParaRPr/>
          </a:p>
          <a:p>
            <a:pPr>
              <a:defRPr sz="1800">
                <a:solidFill>
                  <a:srgbClr val="FFFFFF"/>
                </a:solidFill>
              </a:defRPr>
            </a:pPr>
            <a:r>
              <a:t>사용자는 미리캔버스에서 제공하는 사진, 아이콘, 이미지, 도형, 텍스트, 차트 등의 '디자인 요소'를 개별적으로 캡쳐 혹은 다른 이름으로 저장 등을 통하여 복제하거나, 이를 수정하여 사용할 수 없습니다. 그러나 미리캔버스에서 제공되는 '템플릿'은 자유롭게 복제 및 수정하여 사용할 수 있습니다. 즉 ‘디자인 요소’들의 총합으로 이루어진 템플릿은 복제 및 수정이 가능하나, ‘디자인 요소’를 개별적으로 복제하거나, 수정하는 것은 금지됩니다.</a:t>
            </a:r>
          </a:p>
          <a:p>
            <a:pPr>
              <a:defRPr sz="1800">
                <a:solidFill>
                  <a:srgbClr val="FFFFFF"/>
                </a:solidFill>
              </a:defRPr>
            </a:pPr>
            <a:endParaRPr/>
          </a:p>
          <a:p>
            <a:pPr>
              <a:defRPr sz="1800">
                <a:solidFill>
                  <a:srgbClr val="FFFFFF"/>
                </a:solidFill>
              </a:defRPr>
            </a:pPr>
            <a:r>
              <a:t>사용자는 콘텐츠 및 '편집기'를 회사의 허락없이 다른 서버에 미러링할 수 없습니다. 사용자는 회사의 허락없이 미리캔버스의 '편집기' 소프트웨어를 이용하여, 상업적 활동을 할 수 없습니다. 사용자는 미리캔버스에서 제공하는 템플릿을 복제 및 수정하여, 이를 편집이 가능한 템플릿으로 재판매할 수 없습니다. 사용자는 미리캔버스 웹사이트 혹은 '편집기'를 역 어셈블리, 역 엔지니어링, 디컴파일 등의 행위를 할 수 없습니다. </a:t>
            </a:r>
          </a:p>
        </p:txBody>
      </p:sp>
      <p:sp>
        <p:nvSpPr>
          <p:cNvPr id="764" name="Google Shape;606;p41"/>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Google Shape;611;p42"/>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제목을 입력해주세요</a:t>
            </a:r>
          </a:p>
        </p:txBody>
      </p:sp>
      <p:sp>
        <p:nvSpPr>
          <p:cNvPr id="767" name="Google Shape;612;p42"/>
          <p:cNvSpPr txBox="1"/>
          <p:nvPr/>
        </p:nvSpPr>
        <p:spPr>
          <a:xfrm>
            <a:off x="4560011" y="1491712"/>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부제를 입력해주세요</a:t>
            </a:r>
          </a:p>
        </p:txBody>
      </p:sp>
      <p:pic>
        <p:nvPicPr>
          <p:cNvPr id="768" name="Google Shape;613;p42" descr="Google Shape;613;p42"/>
          <p:cNvPicPr>
            <a:picLocks noChangeAspect="1"/>
          </p:cNvPicPr>
          <p:nvPr/>
        </p:nvPicPr>
        <p:blipFill>
          <a:blip r:embed="rId2">
            <a:extLst/>
          </a:blip>
          <a:stretch>
            <a:fillRect/>
          </a:stretch>
        </p:blipFill>
        <p:spPr>
          <a:xfrm>
            <a:off x="3180951" y="2795366"/>
            <a:ext cx="11923812" cy="5685394"/>
          </a:xfrm>
          <a:prstGeom prst="rect">
            <a:avLst/>
          </a:prstGeom>
          <a:ln w="12700">
            <a:miter lim="400000"/>
          </a:ln>
        </p:spPr>
      </p:pic>
      <p:sp>
        <p:nvSpPr>
          <p:cNvPr id="769" name="Google Shape;614;p42"/>
          <p:cNvSpPr txBox="1"/>
          <p:nvPr/>
        </p:nvSpPr>
        <p:spPr>
          <a:xfrm>
            <a:off x="4902747" y="8432314"/>
            <a:ext cx="8480220"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2000">
                <a:solidFill>
                  <a:srgbClr val="656565"/>
                </a:solidFill>
              </a:defRPr>
            </a:lvl1pPr>
          </a:lstStyle>
          <a:p>
            <a:r>
              <a:t>지도에 대한 간단한 설명을 입력해주세요</a:t>
            </a:r>
          </a:p>
        </p:txBody>
      </p:sp>
      <p:pic>
        <p:nvPicPr>
          <p:cNvPr id="770" name="Google Shape;615;p42" descr="Google Shape;615;p42"/>
          <p:cNvPicPr>
            <a:picLocks noChangeAspect="1"/>
          </p:cNvPicPr>
          <p:nvPr/>
        </p:nvPicPr>
        <p:blipFill>
          <a:blip r:embed="rId3">
            <a:extLst/>
          </a:blip>
          <a:stretch>
            <a:fillRect/>
          </a:stretch>
        </p:blipFill>
        <p:spPr>
          <a:xfrm>
            <a:off x="7223986" y="3984909"/>
            <a:ext cx="366490" cy="729377"/>
          </a:xfrm>
          <a:prstGeom prst="rect">
            <a:avLst/>
          </a:prstGeom>
          <a:ln w="12700">
            <a:miter lim="400000"/>
          </a:ln>
        </p:spPr>
      </p:pic>
      <p:pic>
        <p:nvPicPr>
          <p:cNvPr id="771" name="Google Shape;616;p42" descr="Google Shape;616;p42"/>
          <p:cNvPicPr>
            <a:picLocks noChangeAspect="1"/>
          </p:cNvPicPr>
          <p:nvPr/>
        </p:nvPicPr>
        <p:blipFill>
          <a:blip r:embed="rId4">
            <a:extLst/>
          </a:blip>
          <a:stretch>
            <a:fillRect/>
          </a:stretch>
        </p:blipFill>
        <p:spPr>
          <a:xfrm>
            <a:off x="13004939" y="6076158"/>
            <a:ext cx="277572" cy="552414"/>
          </a:xfrm>
          <a:prstGeom prst="rect">
            <a:avLst/>
          </a:prstGeom>
          <a:ln w="12700">
            <a:miter lim="400000"/>
          </a:ln>
        </p:spPr>
      </p:pic>
      <p:sp>
        <p:nvSpPr>
          <p:cNvPr id="772" name="Google Shape;617;p42"/>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Google Shape;126;p18"/>
          <p:cNvSpPr txBox="1"/>
          <p:nvPr/>
        </p:nvSpPr>
        <p:spPr>
          <a:xfrm>
            <a:off x="4502335" y="911150"/>
            <a:ext cx="997782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경쟁업체 조사 : 두닷(dodot)</a:t>
            </a:r>
          </a:p>
        </p:txBody>
      </p:sp>
      <p:sp>
        <p:nvSpPr>
          <p:cNvPr id="50" name="Google Shape;127;p18"/>
          <p:cNvSpPr txBox="1"/>
          <p:nvPr/>
        </p:nvSpPr>
        <p:spPr>
          <a:xfrm>
            <a:off x="4560011" y="1491713"/>
            <a:ext cx="9165693" cy="350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www.dodot.co.kr</a:t>
            </a:r>
          </a:p>
        </p:txBody>
      </p:sp>
      <p:sp>
        <p:nvSpPr>
          <p:cNvPr id="51" name="Google Shape;128;p18"/>
          <p:cNvSpPr txBox="1"/>
          <p:nvPr/>
        </p:nvSpPr>
        <p:spPr>
          <a:xfrm>
            <a:off x="1807520" y="3973219"/>
            <a:ext cx="9903327"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타 사이트들 대비 네비게이션의 종류를 간소화 하여 보기 편하게 제작 하였음.</a:t>
            </a:r>
          </a:p>
        </p:txBody>
      </p:sp>
      <p:sp>
        <p:nvSpPr>
          <p:cNvPr id="52" name="Google Shape;129;p18"/>
          <p:cNvSpPr txBox="1"/>
          <p:nvPr/>
        </p:nvSpPr>
        <p:spPr>
          <a:xfrm>
            <a:off x="1807519" y="3435761"/>
            <a:ext cx="5017820"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깔끔한 네비게이션</a:t>
            </a:r>
          </a:p>
        </p:txBody>
      </p:sp>
      <p:sp>
        <p:nvSpPr>
          <p:cNvPr id="53" name="Google Shape;130;p18"/>
          <p:cNvSpPr txBox="1"/>
          <p:nvPr/>
        </p:nvSpPr>
        <p:spPr>
          <a:xfrm>
            <a:off x="763463" y="3227572"/>
            <a:ext cx="903205"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1</a:t>
            </a:r>
          </a:p>
        </p:txBody>
      </p:sp>
      <p:sp>
        <p:nvSpPr>
          <p:cNvPr id="54" name="Google Shape;131;p18"/>
          <p:cNvSpPr txBox="1"/>
          <p:nvPr/>
        </p:nvSpPr>
        <p:spPr>
          <a:xfrm>
            <a:off x="1807520" y="5747094"/>
            <a:ext cx="9903327"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단순 슬라이드 이미지가 아닌 이미지 자체에 액션을 주어 마치 동영상을 보는 듯한 느낌을 표현함.</a:t>
            </a:r>
          </a:p>
        </p:txBody>
      </p:sp>
      <p:sp>
        <p:nvSpPr>
          <p:cNvPr id="55" name="Google Shape;132;p18"/>
          <p:cNvSpPr txBox="1"/>
          <p:nvPr/>
        </p:nvSpPr>
        <p:spPr>
          <a:xfrm>
            <a:off x="1807519" y="5209628"/>
            <a:ext cx="5017820"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페이지 중간에 움직이는 이미지 슬라이드</a:t>
            </a:r>
          </a:p>
        </p:txBody>
      </p:sp>
      <p:sp>
        <p:nvSpPr>
          <p:cNvPr id="56" name="Google Shape;133;p18"/>
          <p:cNvSpPr txBox="1"/>
          <p:nvPr/>
        </p:nvSpPr>
        <p:spPr>
          <a:xfrm>
            <a:off x="763463" y="5001443"/>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2</a:t>
            </a:r>
          </a:p>
        </p:txBody>
      </p:sp>
      <p:sp>
        <p:nvSpPr>
          <p:cNvPr id="57" name="Google Shape;134;p18"/>
          <p:cNvSpPr txBox="1"/>
          <p:nvPr/>
        </p:nvSpPr>
        <p:spPr>
          <a:xfrm>
            <a:off x="1807520" y="7561029"/>
            <a:ext cx="5984470"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좌우 여백을 줌으로써 한층 더 깔끔하고 고급스러운 느낌</a:t>
            </a:r>
          </a:p>
        </p:txBody>
      </p:sp>
      <p:sp>
        <p:nvSpPr>
          <p:cNvPr id="58" name="Google Shape;135;p18"/>
          <p:cNvSpPr txBox="1"/>
          <p:nvPr/>
        </p:nvSpPr>
        <p:spPr>
          <a:xfrm>
            <a:off x="763463" y="6815386"/>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3</a:t>
            </a:r>
          </a:p>
        </p:txBody>
      </p:sp>
      <p:sp>
        <p:nvSpPr>
          <p:cNvPr id="59" name="Google Shape;136;p18"/>
          <p:cNvSpPr txBox="1"/>
          <p:nvPr/>
        </p:nvSpPr>
        <p:spPr>
          <a:xfrm>
            <a:off x="1807519" y="6985475"/>
            <a:ext cx="5017820"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좌우 적당한 여백</a:t>
            </a:r>
          </a:p>
        </p:txBody>
      </p:sp>
      <p:sp>
        <p:nvSpPr>
          <p:cNvPr id="60" name="Google Shape;137;p18"/>
          <p:cNvSpPr txBox="1"/>
          <p:nvPr/>
        </p:nvSpPr>
        <p:spPr>
          <a:xfrm>
            <a:off x="-376344" y="2700108"/>
            <a:ext cx="2851274"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656565"/>
                </a:solidFill>
              </a:defRPr>
            </a:lvl1pPr>
          </a:lstStyle>
          <a:p>
            <a:r>
              <a:t>장점</a:t>
            </a:r>
          </a:p>
        </p:txBody>
      </p:sp>
      <p:pic>
        <p:nvPicPr>
          <p:cNvPr id="61" name="Google Shape;138;p18" descr="Google Shape;138;p18"/>
          <p:cNvPicPr>
            <a:picLocks noChangeAspect="1"/>
          </p:cNvPicPr>
          <p:nvPr/>
        </p:nvPicPr>
        <p:blipFill>
          <a:blip r:embed="rId2">
            <a:extLst/>
          </a:blip>
          <a:stretch>
            <a:fillRect/>
          </a:stretch>
        </p:blipFill>
        <p:spPr>
          <a:xfrm>
            <a:off x="11194854" y="4445896"/>
            <a:ext cx="6904397" cy="3365894"/>
          </a:xfrm>
          <a:prstGeom prst="rect">
            <a:avLst/>
          </a:prstGeom>
          <a:ln w="12700">
            <a:miter lim="400000"/>
          </a:ln>
        </p:spPr>
      </p:pic>
      <p:sp>
        <p:nvSpPr>
          <p:cNvPr id="62" name="Google Shape;139;p18"/>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6</a:t>
            </a:fld>
            <a:endParaRP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Google Shape;622;p43"/>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제목을 입력해주세요</a:t>
            </a:r>
          </a:p>
        </p:txBody>
      </p:sp>
      <p:sp>
        <p:nvSpPr>
          <p:cNvPr id="775" name="Google Shape;623;p43"/>
          <p:cNvSpPr txBox="1"/>
          <p:nvPr/>
        </p:nvSpPr>
        <p:spPr>
          <a:xfrm>
            <a:off x="4560011" y="1491712"/>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부제를 입력해주세요</a:t>
            </a:r>
          </a:p>
        </p:txBody>
      </p:sp>
      <p:pic>
        <p:nvPicPr>
          <p:cNvPr id="776" name="Google Shape;624;p43" descr="Google Shape;624;p43"/>
          <p:cNvPicPr>
            <a:picLocks noChangeAspect="1"/>
          </p:cNvPicPr>
          <p:nvPr/>
        </p:nvPicPr>
        <p:blipFill>
          <a:blip r:embed="rId2">
            <a:extLst/>
          </a:blip>
          <a:stretch>
            <a:fillRect/>
          </a:stretch>
        </p:blipFill>
        <p:spPr>
          <a:xfrm>
            <a:off x="0" y="2678920"/>
            <a:ext cx="18275209" cy="3988580"/>
          </a:xfrm>
          <a:prstGeom prst="rect">
            <a:avLst/>
          </a:prstGeom>
          <a:ln w="12700">
            <a:miter lim="400000"/>
          </a:ln>
        </p:spPr>
      </p:pic>
      <p:sp>
        <p:nvSpPr>
          <p:cNvPr id="777" name="Google Shape;625;p43"/>
          <p:cNvSpPr txBox="1"/>
          <p:nvPr/>
        </p:nvSpPr>
        <p:spPr>
          <a:xfrm>
            <a:off x="1338500" y="7600953"/>
            <a:ext cx="15608716" cy="657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사용자는 미리캔버스에서 제공하는 사진, 아이콘, 이미지, 도형, 텍스트, 차트 등의 '디자인 요소'를 개별적으로 캡쳐 혹은 다른 이름으로 저장 등을 통하여 복제하거나, 이를 수정하여 사용할 수 없습니다.</a:t>
            </a:r>
          </a:p>
        </p:txBody>
      </p:sp>
      <p:sp>
        <p:nvSpPr>
          <p:cNvPr id="778" name="Google Shape;626;p43"/>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60</a:t>
            </a:fld>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Google Shape;631;p44"/>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제목을 입력해주세요</a:t>
            </a:r>
          </a:p>
        </p:txBody>
      </p:sp>
      <p:sp>
        <p:nvSpPr>
          <p:cNvPr id="781" name="Google Shape;632;p44"/>
          <p:cNvSpPr txBox="1"/>
          <p:nvPr/>
        </p:nvSpPr>
        <p:spPr>
          <a:xfrm>
            <a:off x="4560011" y="1491712"/>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부제를 입력해주세요</a:t>
            </a:r>
          </a:p>
        </p:txBody>
      </p:sp>
      <p:pic>
        <p:nvPicPr>
          <p:cNvPr id="782" name="Google Shape;633;p44" descr="Google Shape;633;p44"/>
          <p:cNvPicPr>
            <a:picLocks noChangeAspect="1"/>
          </p:cNvPicPr>
          <p:nvPr/>
        </p:nvPicPr>
        <p:blipFill>
          <a:blip r:embed="rId2">
            <a:extLst/>
          </a:blip>
          <a:stretch>
            <a:fillRect/>
          </a:stretch>
        </p:blipFill>
        <p:spPr>
          <a:xfrm>
            <a:off x="-167387" y="5142857"/>
            <a:ext cx="18620488" cy="4063937"/>
          </a:xfrm>
          <a:prstGeom prst="rect">
            <a:avLst/>
          </a:prstGeom>
          <a:ln w="12700">
            <a:miter lim="400000"/>
          </a:ln>
        </p:spPr>
      </p:pic>
      <p:sp>
        <p:nvSpPr>
          <p:cNvPr id="783" name="Google Shape;634;p44"/>
          <p:cNvSpPr txBox="1"/>
          <p:nvPr/>
        </p:nvSpPr>
        <p:spPr>
          <a:xfrm>
            <a:off x="2012064" y="3339331"/>
            <a:ext cx="13715611" cy="944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회사가 미리캔버스를 통해 제공하는 모든 콘텐츠(템플릿을 포함한 '디자인 요소'를 통칭함) 및 '편집기'에 대한 저작권은 회사에게 있으며 저작권 법과 국제 저작권협약에 의하여 보호받고 있습니다. 다만 사진, 아이콘 및 텍스트의 일부는 타 저작권사로부터 미리캔버스 서비스에서만 사용이 가능토록 허가를받아 제공하고 있습니다. 사용자는 콘텐츠 및 '편집기'를 회사의 허락없이 다른 서버에 미러링할 수 없습니다.</a:t>
            </a:r>
          </a:p>
        </p:txBody>
      </p:sp>
      <p:sp>
        <p:nvSpPr>
          <p:cNvPr id="784" name="Google Shape;635;p44"/>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61</a:t>
            </a:fld>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Google Shape;640;p45"/>
          <p:cNvSpPr txBox="1"/>
          <p:nvPr/>
        </p:nvSpPr>
        <p:spPr>
          <a:xfrm>
            <a:off x="4560011" y="911150"/>
            <a:ext cx="916569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제목을 입력해주세요</a:t>
            </a:r>
          </a:p>
        </p:txBody>
      </p:sp>
      <p:sp>
        <p:nvSpPr>
          <p:cNvPr id="787" name="Google Shape;641;p45"/>
          <p:cNvSpPr txBox="1"/>
          <p:nvPr/>
        </p:nvSpPr>
        <p:spPr>
          <a:xfrm>
            <a:off x="4560011" y="1491712"/>
            <a:ext cx="9165693"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부제를 입력해주세요</a:t>
            </a:r>
          </a:p>
        </p:txBody>
      </p:sp>
      <p:sp>
        <p:nvSpPr>
          <p:cNvPr id="788" name="Google Shape;642;p45"/>
          <p:cNvSpPr txBox="1"/>
          <p:nvPr/>
        </p:nvSpPr>
        <p:spPr>
          <a:xfrm>
            <a:off x="2276513" y="7391430"/>
            <a:ext cx="13384486" cy="944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회사가 미리캔버스를 통해 제공하는 모든 콘텐츠(템플릿을 포함한 '디자인 요소'를 통칭함) 및 '편집기'에 대한 저작권은 회사에게 있으며 저작권 법과 국제 저작권협약에 의하여 보호받고 있습니다. 다만 사진, 아이콘 및 텍스트의 일부는 타 저작권사로부터 미리캔버스 서비스에서만 사용이 가능토록 허가를 받아 제공하고 있습니다.</a:t>
            </a:r>
          </a:p>
        </p:txBody>
      </p:sp>
      <p:sp>
        <p:nvSpPr>
          <p:cNvPr id="789" name="Google Shape;643;p45"/>
          <p:cNvSpPr txBox="1"/>
          <p:nvPr/>
        </p:nvSpPr>
        <p:spPr>
          <a:xfrm>
            <a:off x="2276513" y="3415520"/>
            <a:ext cx="13384486" cy="944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회사가 미리캔버스를 통해 제공하는 모든 콘텐츠(템플릿을 포함한 '디자인 요소'를 통칭함) 및 '편집기'에 대한 저작권은 회사에게 있으며 저작권 법과 국제 저작권협약에 의하여 보호받고 있습니다. 다만 사진, 아이콘 및 텍스트의 일부는 타 저작권사로부터 미리캔버스 서비스에서만 사용이 가능토록 허가를 받아 제공하고 있습니다.</a:t>
            </a:r>
          </a:p>
        </p:txBody>
      </p:sp>
      <p:pic>
        <p:nvPicPr>
          <p:cNvPr id="790" name="Google Shape;644;p45" descr="Google Shape;644;p45"/>
          <p:cNvPicPr>
            <a:picLocks noChangeAspect="1"/>
          </p:cNvPicPr>
          <p:nvPr/>
        </p:nvPicPr>
        <p:blipFill>
          <a:blip r:embed="rId2">
            <a:extLst/>
          </a:blip>
          <a:stretch>
            <a:fillRect/>
          </a:stretch>
        </p:blipFill>
        <p:spPr>
          <a:xfrm>
            <a:off x="-142858" y="4923809"/>
            <a:ext cx="18571431" cy="2088237"/>
          </a:xfrm>
          <a:prstGeom prst="rect">
            <a:avLst/>
          </a:prstGeom>
          <a:ln w="12700">
            <a:miter lim="400000"/>
          </a:ln>
        </p:spPr>
      </p:pic>
      <p:sp>
        <p:nvSpPr>
          <p:cNvPr id="791" name="Google Shape;645;p45"/>
          <p:cNvSpPr txBox="1"/>
          <p:nvPr/>
        </p:nvSpPr>
        <p:spPr>
          <a:xfrm>
            <a:off x="2266990" y="5605353"/>
            <a:ext cx="13384486" cy="657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사용자는 미리캔버스에서 제공하는 사진, 아이콘, 이미지, 도형, 텍스트, 차트 등의 '디자인 요소'를 개별적으로 캡쳐 혹은 다른 이름으로 저장 등을 통하여 복제하거나, 이를 수정하여 사용할 수 없습니다.</a:t>
            </a:r>
          </a:p>
        </p:txBody>
      </p:sp>
      <p:sp>
        <p:nvSpPr>
          <p:cNvPr id="792" name="Google Shape;646;p45"/>
          <p:cNvSpPr txBox="1">
            <a:spLocks noGrp="1"/>
          </p:cNvSpPr>
          <p:nvPr>
            <p:ph type="sldNum" sz="quarter" idx="2"/>
          </p:nvPr>
        </p:nvSpPr>
        <p:spPr>
          <a:xfrm>
            <a:off x="17500095" y="9626733"/>
            <a:ext cx="516057" cy="497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62</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144;p19"/>
          <p:cNvSpPr txBox="1"/>
          <p:nvPr/>
        </p:nvSpPr>
        <p:spPr>
          <a:xfrm>
            <a:off x="4385122" y="911150"/>
            <a:ext cx="10215020"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경쟁업체 조사 : 두닷(dodot)</a:t>
            </a:r>
          </a:p>
        </p:txBody>
      </p:sp>
      <p:sp>
        <p:nvSpPr>
          <p:cNvPr id="65" name="Google Shape;145;p19"/>
          <p:cNvSpPr txBox="1"/>
          <p:nvPr/>
        </p:nvSpPr>
        <p:spPr>
          <a:xfrm>
            <a:off x="1807520" y="3973219"/>
            <a:ext cx="9743829"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포토 이벤트 작성을 안내하는 플로팅에 종료 버튼이 없어 스크롤을 올리고 내릴 때 마다 거슬림</a:t>
            </a:r>
          </a:p>
        </p:txBody>
      </p:sp>
      <p:sp>
        <p:nvSpPr>
          <p:cNvPr id="66" name="Google Shape;146;p19"/>
          <p:cNvSpPr txBox="1"/>
          <p:nvPr/>
        </p:nvSpPr>
        <p:spPr>
          <a:xfrm>
            <a:off x="1807520" y="3435761"/>
            <a:ext cx="5004755"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스크롤 시 나타나는 이벤트  플로팅 아이콘</a:t>
            </a:r>
          </a:p>
        </p:txBody>
      </p:sp>
      <p:sp>
        <p:nvSpPr>
          <p:cNvPr id="67" name="Google Shape;147;p19"/>
          <p:cNvSpPr txBox="1"/>
          <p:nvPr/>
        </p:nvSpPr>
        <p:spPr>
          <a:xfrm>
            <a:off x="763463" y="3227572"/>
            <a:ext cx="903205"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1</a:t>
            </a:r>
          </a:p>
        </p:txBody>
      </p:sp>
      <p:sp>
        <p:nvSpPr>
          <p:cNvPr id="68" name="Google Shape;148;p19"/>
          <p:cNvSpPr txBox="1"/>
          <p:nvPr/>
        </p:nvSpPr>
        <p:spPr>
          <a:xfrm>
            <a:off x="1807520" y="5209628"/>
            <a:ext cx="5004755"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폰트 색상</a:t>
            </a:r>
          </a:p>
        </p:txBody>
      </p:sp>
      <p:sp>
        <p:nvSpPr>
          <p:cNvPr id="69" name="Google Shape;149;p19"/>
          <p:cNvSpPr txBox="1"/>
          <p:nvPr/>
        </p:nvSpPr>
        <p:spPr>
          <a:xfrm>
            <a:off x="763463" y="5001443"/>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2</a:t>
            </a:r>
          </a:p>
        </p:txBody>
      </p:sp>
      <p:sp>
        <p:nvSpPr>
          <p:cNvPr id="70" name="Google Shape;150;p19"/>
          <p:cNvSpPr txBox="1"/>
          <p:nvPr/>
        </p:nvSpPr>
        <p:spPr>
          <a:xfrm>
            <a:off x="1807520" y="7561029"/>
            <a:ext cx="7212378"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페이지에서 사용하는 폰트의 굵기가 상당히 얇아 가독성이 좋지 않음.</a:t>
            </a:r>
          </a:p>
        </p:txBody>
      </p:sp>
      <p:sp>
        <p:nvSpPr>
          <p:cNvPr id="71" name="Google Shape;151;p19"/>
          <p:cNvSpPr txBox="1"/>
          <p:nvPr/>
        </p:nvSpPr>
        <p:spPr>
          <a:xfrm>
            <a:off x="763463" y="6815386"/>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3</a:t>
            </a:r>
          </a:p>
        </p:txBody>
      </p:sp>
      <p:sp>
        <p:nvSpPr>
          <p:cNvPr id="72" name="Google Shape;152;p19"/>
          <p:cNvSpPr txBox="1"/>
          <p:nvPr/>
        </p:nvSpPr>
        <p:spPr>
          <a:xfrm>
            <a:off x="1807520" y="6985475"/>
            <a:ext cx="5004755" cy="39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폰트 굵기</a:t>
            </a:r>
          </a:p>
        </p:txBody>
      </p:sp>
      <p:sp>
        <p:nvSpPr>
          <p:cNvPr id="73" name="Google Shape;153;p19"/>
          <p:cNvSpPr txBox="1"/>
          <p:nvPr/>
        </p:nvSpPr>
        <p:spPr>
          <a:xfrm>
            <a:off x="1807521" y="5785532"/>
            <a:ext cx="6630215"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화이트 배경에 연한 회색 폰트를 사용하여 가독성이 떨어짐.</a:t>
            </a:r>
          </a:p>
        </p:txBody>
      </p:sp>
      <p:sp>
        <p:nvSpPr>
          <p:cNvPr id="74" name="Google Shape;154;p19"/>
          <p:cNvSpPr txBox="1"/>
          <p:nvPr/>
        </p:nvSpPr>
        <p:spPr>
          <a:xfrm>
            <a:off x="4560011" y="1491713"/>
            <a:ext cx="9165693" cy="350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www.dodot.co.kr</a:t>
            </a:r>
          </a:p>
        </p:txBody>
      </p:sp>
      <p:sp>
        <p:nvSpPr>
          <p:cNvPr id="75" name="Google Shape;155;p19"/>
          <p:cNvSpPr txBox="1"/>
          <p:nvPr/>
        </p:nvSpPr>
        <p:spPr>
          <a:xfrm>
            <a:off x="-376344" y="2700104"/>
            <a:ext cx="2851274"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656565"/>
                </a:solidFill>
              </a:defRPr>
            </a:lvl1pPr>
          </a:lstStyle>
          <a:p>
            <a:r>
              <a:t>단점</a:t>
            </a:r>
          </a:p>
        </p:txBody>
      </p:sp>
      <p:pic>
        <p:nvPicPr>
          <p:cNvPr id="76" name="Google Shape;156;p19" descr="Google Shape;156;p19"/>
          <p:cNvPicPr>
            <a:picLocks noChangeAspect="1"/>
          </p:cNvPicPr>
          <p:nvPr/>
        </p:nvPicPr>
        <p:blipFill>
          <a:blip r:embed="rId2">
            <a:extLst/>
          </a:blip>
          <a:stretch>
            <a:fillRect/>
          </a:stretch>
        </p:blipFill>
        <p:spPr>
          <a:xfrm>
            <a:off x="11194854" y="4445896"/>
            <a:ext cx="6904397" cy="3365894"/>
          </a:xfrm>
          <a:prstGeom prst="rect">
            <a:avLst/>
          </a:prstGeom>
          <a:ln w="12700">
            <a:miter lim="400000"/>
          </a:ln>
        </p:spPr>
      </p:pic>
      <p:sp>
        <p:nvSpPr>
          <p:cNvPr id="77" name="Google Shape;157;p19"/>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7</a:t>
            </a:fld>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62;p20"/>
          <p:cNvSpPr txBox="1"/>
          <p:nvPr/>
        </p:nvSpPr>
        <p:spPr>
          <a:xfrm>
            <a:off x="4385122" y="911150"/>
            <a:ext cx="10215020"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경쟁업체 조사 : 두닷(dodot)</a:t>
            </a:r>
          </a:p>
        </p:txBody>
      </p:sp>
      <p:sp>
        <p:nvSpPr>
          <p:cNvPr id="80" name="Google Shape;163;p20"/>
          <p:cNvSpPr txBox="1"/>
          <p:nvPr/>
        </p:nvSpPr>
        <p:spPr>
          <a:xfrm>
            <a:off x="1769425" y="4078716"/>
            <a:ext cx="6653254"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스크롤을 올리면 이벤트 헤더가 나타나고 내리면 사라짐.</a:t>
            </a:r>
          </a:p>
        </p:txBody>
      </p:sp>
      <p:sp>
        <p:nvSpPr>
          <p:cNvPr id="81" name="Google Shape;164;p20"/>
          <p:cNvSpPr txBox="1"/>
          <p:nvPr/>
        </p:nvSpPr>
        <p:spPr>
          <a:xfrm>
            <a:off x="1769424" y="3541259"/>
            <a:ext cx="6046500"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스크롤 시 메인 페이지 최상단 이벤트  사라지는 효과</a:t>
            </a:r>
          </a:p>
        </p:txBody>
      </p:sp>
      <p:sp>
        <p:nvSpPr>
          <p:cNvPr id="82" name="Google Shape;165;p20"/>
          <p:cNvSpPr txBox="1"/>
          <p:nvPr/>
        </p:nvSpPr>
        <p:spPr>
          <a:xfrm>
            <a:off x="725368" y="3333069"/>
            <a:ext cx="903205"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1</a:t>
            </a:r>
          </a:p>
        </p:txBody>
      </p:sp>
      <p:sp>
        <p:nvSpPr>
          <p:cNvPr id="83" name="Google Shape;166;p20"/>
          <p:cNvSpPr txBox="1"/>
          <p:nvPr/>
        </p:nvSpPr>
        <p:spPr>
          <a:xfrm>
            <a:off x="1769424" y="5315125"/>
            <a:ext cx="2699137"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회원 / 비회원 구분</a:t>
            </a:r>
          </a:p>
        </p:txBody>
      </p:sp>
      <p:sp>
        <p:nvSpPr>
          <p:cNvPr id="84" name="Google Shape;167;p20"/>
          <p:cNvSpPr txBox="1"/>
          <p:nvPr/>
        </p:nvSpPr>
        <p:spPr>
          <a:xfrm>
            <a:off x="725368" y="5106940"/>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2</a:t>
            </a:r>
          </a:p>
        </p:txBody>
      </p:sp>
      <p:sp>
        <p:nvSpPr>
          <p:cNvPr id="85" name="Google Shape;168;p20"/>
          <p:cNvSpPr txBox="1"/>
          <p:nvPr/>
        </p:nvSpPr>
        <p:spPr>
          <a:xfrm>
            <a:off x="1769426" y="7666525"/>
            <a:ext cx="7237409"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오프라인 쇼룸에 전시되어 있는 제품 정보를 확인 할 수 있음.</a:t>
            </a:r>
          </a:p>
        </p:txBody>
      </p:sp>
      <p:sp>
        <p:nvSpPr>
          <p:cNvPr id="86" name="Google Shape;169;p20"/>
          <p:cNvSpPr txBox="1"/>
          <p:nvPr/>
        </p:nvSpPr>
        <p:spPr>
          <a:xfrm>
            <a:off x="725368" y="6920882"/>
            <a:ext cx="1251407" cy="106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6900">
                <a:solidFill>
                  <a:srgbClr val="656565"/>
                </a:solidFill>
              </a:defRPr>
            </a:lvl1pPr>
          </a:lstStyle>
          <a:p>
            <a:r>
              <a:t>3</a:t>
            </a:r>
          </a:p>
        </p:txBody>
      </p:sp>
      <p:sp>
        <p:nvSpPr>
          <p:cNvPr id="87" name="Google Shape;170;p20"/>
          <p:cNvSpPr txBox="1"/>
          <p:nvPr/>
        </p:nvSpPr>
        <p:spPr>
          <a:xfrm>
            <a:off x="1769424" y="7090973"/>
            <a:ext cx="2699137" cy="39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solidFill>
                  <a:srgbClr val="656565"/>
                </a:solidFill>
              </a:defRPr>
            </a:lvl1pPr>
          </a:lstStyle>
          <a:p>
            <a:r>
              <a:t>제품 전시된 쇼룸 표시</a:t>
            </a:r>
          </a:p>
        </p:txBody>
      </p:sp>
      <p:sp>
        <p:nvSpPr>
          <p:cNvPr id="88" name="Google Shape;171;p20"/>
          <p:cNvSpPr txBox="1"/>
          <p:nvPr/>
        </p:nvSpPr>
        <p:spPr>
          <a:xfrm>
            <a:off x="1769425" y="5891029"/>
            <a:ext cx="6653254" cy="370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solidFill>
                  <a:srgbClr val="656565"/>
                </a:solidFill>
              </a:defRPr>
            </a:lvl1pPr>
          </a:lstStyle>
          <a:p>
            <a:r>
              <a:t>로그인이 필수가 아니여서 회원 / 비회원 구분해서 주문 가능함.</a:t>
            </a:r>
          </a:p>
        </p:txBody>
      </p:sp>
      <p:sp>
        <p:nvSpPr>
          <p:cNvPr id="89" name="Google Shape;172;p20"/>
          <p:cNvSpPr txBox="1"/>
          <p:nvPr/>
        </p:nvSpPr>
        <p:spPr>
          <a:xfrm>
            <a:off x="4560011" y="1491713"/>
            <a:ext cx="9165693" cy="350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www.dodot.co.kr</a:t>
            </a:r>
          </a:p>
        </p:txBody>
      </p:sp>
      <p:pic>
        <p:nvPicPr>
          <p:cNvPr id="90" name="Google Shape;173;p20" descr="Google Shape;173;p20"/>
          <p:cNvPicPr>
            <a:picLocks noChangeAspect="1"/>
          </p:cNvPicPr>
          <p:nvPr/>
        </p:nvPicPr>
        <p:blipFill>
          <a:blip r:embed="rId2">
            <a:extLst/>
          </a:blip>
          <a:stretch>
            <a:fillRect/>
          </a:stretch>
        </p:blipFill>
        <p:spPr>
          <a:xfrm>
            <a:off x="8898242" y="2860375"/>
            <a:ext cx="4245514" cy="2077649"/>
          </a:xfrm>
          <a:prstGeom prst="rect">
            <a:avLst/>
          </a:prstGeom>
          <a:ln w="12700">
            <a:miter lim="400000"/>
          </a:ln>
        </p:spPr>
      </p:pic>
      <p:pic>
        <p:nvPicPr>
          <p:cNvPr id="91" name="Google Shape;174;p20" descr="Google Shape;174;p20"/>
          <p:cNvPicPr>
            <a:picLocks noChangeAspect="1"/>
          </p:cNvPicPr>
          <p:nvPr/>
        </p:nvPicPr>
        <p:blipFill>
          <a:blip r:embed="rId3">
            <a:extLst/>
          </a:blip>
          <a:stretch>
            <a:fillRect/>
          </a:stretch>
        </p:blipFill>
        <p:spPr>
          <a:xfrm>
            <a:off x="13287511" y="2863028"/>
            <a:ext cx="4245514" cy="2074996"/>
          </a:xfrm>
          <a:prstGeom prst="rect">
            <a:avLst/>
          </a:prstGeom>
          <a:ln w="12700">
            <a:miter lim="400000"/>
          </a:ln>
        </p:spPr>
      </p:pic>
      <p:pic>
        <p:nvPicPr>
          <p:cNvPr id="92" name="Google Shape;175;p20" descr="Google Shape;175;p20"/>
          <p:cNvPicPr>
            <a:picLocks noChangeAspect="1"/>
          </p:cNvPicPr>
          <p:nvPr/>
        </p:nvPicPr>
        <p:blipFill>
          <a:blip r:embed="rId4">
            <a:extLst/>
          </a:blip>
          <a:stretch>
            <a:fillRect/>
          </a:stretch>
        </p:blipFill>
        <p:spPr>
          <a:xfrm>
            <a:off x="8898242" y="6043672"/>
            <a:ext cx="4245514" cy="1884543"/>
          </a:xfrm>
          <a:prstGeom prst="rect">
            <a:avLst/>
          </a:prstGeom>
          <a:ln w="12700">
            <a:miter lim="400000"/>
          </a:ln>
        </p:spPr>
      </p:pic>
      <p:pic>
        <p:nvPicPr>
          <p:cNvPr id="93" name="Google Shape;176;p20" descr="Google Shape;176;p20"/>
          <p:cNvPicPr>
            <a:picLocks noChangeAspect="1"/>
          </p:cNvPicPr>
          <p:nvPr/>
        </p:nvPicPr>
        <p:blipFill>
          <a:blip r:embed="rId5">
            <a:extLst/>
          </a:blip>
          <a:stretch>
            <a:fillRect/>
          </a:stretch>
        </p:blipFill>
        <p:spPr>
          <a:xfrm>
            <a:off x="14465960" y="5768013"/>
            <a:ext cx="1888614" cy="2963075"/>
          </a:xfrm>
          <a:prstGeom prst="rect">
            <a:avLst/>
          </a:prstGeom>
          <a:ln w="12700">
            <a:miter lim="400000"/>
          </a:ln>
        </p:spPr>
      </p:pic>
      <p:sp>
        <p:nvSpPr>
          <p:cNvPr id="94" name="Google Shape;177;p20"/>
          <p:cNvSpPr txBox="1"/>
          <p:nvPr/>
        </p:nvSpPr>
        <p:spPr>
          <a:xfrm>
            <a:off x="-617464" y="2700104"/>
            <a:ext cx="349799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656565"/>
                </a:solidFill>
              </a:defRPr>
            </a:lvl1pPr>
          </a:lstStyle>
          <a:p>
            <a:r>
              <a:t>참고할 점</a:t>
            </a:r>
          </a:p>
        </p:txBody>
      </p:sp>
      <p:sp>
        <p:nvSpPr>
          <p:cNvPr id="95" name="Google Shape;178;p20"/>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8</a:t>
            </a:fld>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Google Shape;183;p21"/>
          <p:cNvSpPr txBox="1"/>
          <p:nvPr/>
        </p:nvSpPr>
        <p:spPr>
          <a:xfrm>
            <a:off x="5455925" y="911150"/>
            <a:ext cx="7998926"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lvl1pPr>
          </a:lstStyle>
          <a:p>
            <a:r>
              <a:t>경쟁업체 조사 : 굳닷컴(Guud)</a:t>
            </a:r>
          </a:p>
        </p:txBody>
      </p:sp>
      <p:sp>
        <p:nvSpPr>
          <p:cNvPr id="98" name="Google Shape;184;p21"/>
          <p:cNvSpPr txBox="1"/>
          <p:nvPr/>
        </p:nvSpPr>
        <p:spPr>
          <a:xfrm>
            <a:off x="4693925" y="1491713"/>
            <a:ext cx="9165693" cy="350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www.guud.com</a:t>
            </a:r>
          </a:p>
        </p:txBody>
      </p:sp>
      <p:sp>
        <p:nvSpPr>
          <p:cNvPr id="99" name="Google Shape;185;p21"/>
          <p:cNvSpPr txBox="1"/>
          <p:nvPr/>
        </p:nvSpPr>
        <p:spPr>
          <a:xfrm>
            <a:off x="946930" y="6970617"/>
            <a:ext cx="5004350" cy="657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사진 쉐입을 둥근 모서리 처리하여 정돈된 느낌이 강하고 귀여운 이미지 </a:t>
            </a:r>
          </a:p>
        </p:txBody>
      </p:sp>
      <p:sp>
        <p:nvSpPr>
          <p:cNvPr id="100" name="Google Shape;186;p21"/>
          <p:cNvSpPr txBox="1"/>
          <p:nvPr/>
        </p:nvSpPr>
        <p:spPr>
          <a:xfrm>
            <a:off x="6258927" y="3235483"/>
            <a:ext cx="4805252" cy="65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600">
                <a:solidFill>
                  <a:srgbClr val="656565"/>
                </a:solidFill>
              </a:defRPr>
            </a:lvl1pPr>
          </a:lstStyle>
          <a:p>
            <a:r>
              <a:t>3D 뷰어</a:t>
            </a:r>
          </a:p>
        </p:txBody>
      </p:sp>
      <p:sp>
        <p:nvSpPr>
          <p:cNvPr id="101" name="Google Shape;187;p21"/>
          <p:cNvSpPr txBox="1"/>
          <p:nvPr/>
        </p:nvSpPr>
        <p:spPr>
          <a:xfrm>
            <a:off x="11220329" y="3235483"/>
            <a:ext cx="6460926" cy="65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600">
                <a:solidFill>
                  <a:srgbClr val="656565"/>
                </a:solidFill>
              </a:defRPr>
            </a:lvl1pPr>
          </a:lstStyle>
          <a:p>
            <a:r>
              <a:t>타 브랜드 제품 판매</a:t>
            </a:r>
          </a:p>
        </p:txBody>
      </p:sp>
      <p:sp>
        <p:nvSpPr>
          <p:cNvPr id="102" name="Google Shape;188;p21"/>
          <p:cNvSpPr txBox="1"/>
          <p:nvPr/>
        </p:nvSpPr>
        <p:spPr>
          <a:xfrm>
            <a:off x="6777066" y="6984979"/>
            <a:ext cx="3692810" cy="1231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1800">
                <a:solidFill>
                  <a:srgbClr val="656565"/>
                </a:solidFill>
              </a:defRPr>
            </a:lvl1pPr>
          </a:lstStyle>
          <a:p>
            <a:r>
              <a:t>자신의 집을 3D 도면으로 확인 하거나( 아파트 기준) 직접 도면을 제작할 수 있고 판매되는 제품도 3D로 감상이 가능하다.</a:t>
            </a:r>
          </a:p>
        </p:txBody>
      </p:sp>
      <p:sp>
        <p:nvSpPr>
          <p:cNvPr id="103" name="Google Shape;189;p21"/>
          <p:cNvSpPr txBox="1"/>
          <p:nvPr/>
        </p:nvSpPr>
        <p:spPr>
          <a:xfrm>
            <a:off x="12368714" y="6970607"/>
            <a:ext cx="4164154" cy="657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a:solidFill>
                  <a:srgbClr val="656565"/>
                </a:solidFill>
              </a:defRPr>
            </a:pPr>
            <a:r>
              <a:t>굳닷컴의 제품만이 아닌 타 브랜드 제품도 </a:t>
            </a:r>
          </a:p>
          <a:p>
            <a:pPr algn="ctr">
              <a:defRPr sz="1800">
                <a:solidFill>
                  <a:srgbClr val="656565"/>
                </a:solidFill>
              </a:defRPr>
            </a:pPr>
            <a:r>
              <a:t>함께 판매 하고 있어 구매 폭이 넓음.</a:t>
            </a:r>
          </a:p>
        </p:txBody>
      </p:sp>
      <p:sp>
        <p:nvSpPr>
          <p:cNvPr id="104" name="Google Shape;190;p21"/>
          <p:cNvSpPr txBox="1"/>
          <p:nvPr/>
        </p:nvSpPr>
        <p:spPr>
          <a:xfrm>
            <a:off x="1145926" y="3235483"/>
            <a:ext cx="4805253" cy="65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600">
                <a:solidFill>
                  <a:srgbClr val="656565"/>
                </a:solidFill>
              </a:defRPr>
            </a:lvl1pPr>
          </a:lstStyle>
          <a:p>
            <a:r>
              <a:t>둥근 모서리 쉐잎</a:t>
            </a:r>
          </a:p>
        </p:txBody>
      </p:sp>
      <p:pic>
        <p:nvPicPr>
          <p:cNvPr id="105" name="Google Shape;191;p21" descr="Google Shape;191;p21"/>
          <p:cNvPicPr>
            <a:picLocks noChangeAspect="1"/>
          </p:cNvPicPr>
          <p:nvPr/>
        </p:nvPicPr>
        <p:blipFill>
          <a:blip r:embed="rId2">
            <a:extLst/>
          </a:blip>
          <a:stretch>
            <a:fillRect/>
          </a:stretch>
        </p:blipFill>
        <p:spPr>
          <a:xfrm rot="10800000">
            <a:off x="1916321" y="6609945"/>
            <a:ext cx="3342858" cy="36572"/>
          </a:xfrm>
          <a:prstGeom prst="rect">
            <a:avLst/>
          </a:prstGeom>
          <a:ln w="12700">
            <a:miter lim="400000"/>
          </a:ln>
        </p:spPr>
      </p:pic>
      <p:pic>
        <p:nvPicPr>
          <p:cNvPr id="106" name="Google Shape;192;p21" descr="Google Shape;192;p21"/>
          <p:cNvPicPr>
            <a:picLocks noChangeAspect="1"/>
          </p:cNvPicPr>
          <p:nvPr/>
        </p:nvPicPr>
        <p:blipFill>
          <a:blip r:embed="rId2">
            <a:extLst/>
          </a:blip>
          <a:stretch>
            <a:fillRect/>
          </a:stretch>
        </p:blipFill>
        <p:spPr>
          <a:xfrm rot="10800000">
            <a:off x="7020346" y="6609945"/>
            <a:ext cx="3342858" cy="36572"/>
          </a:xfrm>
          <a:prstGeom prst="rect">
            <a:avLst/>
          </a:prstGeom>
          <a:ln w="12700">
            <a:miter lim="400000"/>
          </a:ln>
        </p:spPr>
      </p:pic>
      <p:pic>
        <p:nvPicPr>
          <p:cNvPr id="107" name="Google Shape;193;p21" descr="Google Shape;193;p21"/>
          <p:cNvPicPr>
            <a:picLocks noChangeAspect="1"/>
          </p:cNvPicPr>
          <p:nvPr/>
        </p:nvPicPr>
        <p:blipFill>
          <a:blip r:embed="rId2">
            <a:extLst/>
          </a:blip>
          <a:stretch>
            <a:fillRect/>
          </a:stretch>
        </p:blipFill>
        <p:spPr>
          <a:xfrm rot="10800000">
            <a:off x="12770367" y="6609945"/>
            <a:ext cx="3342857" cy="36572"/>
          </a:xfrm>
          <a:prstGeom prst="rect">
            <a:avLst/>
          </a:prstGeom>
          <a:ln w="12700">
            <a:miter lim="400000"/>
          </a:ln>
        </p:spPr>
      </p:pic>
      <p:pic>
        <p:nvPicPr>
          <p:cNvPr id="108" name="Google Shape;194;p21" descr="Google Shape;194;p21"/>
          <p:cNvPicPr>
            <a:picLocks noChangeAspect="1"/>
          </p:cNvPicPr>
          <p:nvPr/>
        </p:nvPicPr>
        <p:blipFill>
          <a:blip r:embed="rId3">
            <a:extLst/>
          </a:blip>
          <a:stretch>
            <a:fillRect/>
          </a:stretch>
        </p:blipFill>
        <p:spPr>
          <a:xfrm>
            <a:off x="5567965" y="5377357"/>
            <a:ext cx="1163377" cy="353477"/>
          </a:xfrm>
          <a:prstGeom prst="rect">
            <a:avLst/>
          </a:prstGeom>
          <a:ln w="12700">
            <a:miter lim="400000"/>
          </a:ln>
        </p:spPr>
      </p:pic>
      <p:pic>
        <p:nvPicPr>
          <p:cNvPr id="109" name="Google Shape;195;p21" descr="Google Shape;195;p21"/>
          <p:cNvPicPr>
            <a:picLocks noChangeAspect="1"/>
          </p:cNvPicPr>
          <p:nvPr/>
        </p:nvPicPr>
        <p:blipFill>
          <a:blip r:embed="rId3">
            <a:extLst/>
          </a:blip>
          <a:stretch>
            <a:fillRect/>
          </a:stretch>
        </p:blipFill>
        <p:spPr>
          <a:xfrm>
            <a:off x="10633161" y="5377357"/>
            <a:ext cx="1163377" cy="353477"/>
          </a:xfrm>
          <a:prstGeom prst="rect">
            <a:avLst/>
          </a:prstGeom>
          <a:ln w="12700">
            <a:miter lim="400000"/>
          </a:ln>
        </p:spPr>
      </p:pic>
      <p:sp>
        <p:nvSpPr>
          <p:cNvPr id="110" name="Google Shape;196;p21"/>
          <p:cNvSpPr txBox="1"/>
          <p:nvPr/>
        </p:nvSpPr>
        <p:spPr>
          <a:xfrm>
            <a:off x="1367798" y="2212058"/>
            <a:ext cx="1616939"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000">
                <a:solidFill>
                  <a:srgbClr val="656565"/>
                </a:solidFill>
              </a:defRPr>
            </a:lvl1pPr>
          </a:lstStyle>
          <a:p>
            <a:r>
              <a:t>장점</a:t>
            </a:r>
          </a:p>
        </p:txBody>
      </p:sp>
      <p:pic>
        <p:nvPicPr>
          <p:cNvPr id="111" name="Google Shape;197;p21" descr="Google Shape;197;p21"/>
          <p:cNvPicPr>
            <a:picLocks noChangeAspect="1"/>
          </p:cNvPicPr>
          <p:nvPr/>
        </p:nvPicPr>
        <p:blipFill>
          <a:blip r:embed="rId4">
            <a:extLst/>
          </a:blip>
          <a:stretch>
            <a:fillRect/>
          </a:stretch>
        </p:blipFill>
        <p:spPr>
          <a:xfrm>
            <a:off x="1881941" y="4564884"/>
            <a:ext cx="3333224" cy="1624947"/>
          </a:xfrm>
          <a:prstGeom prst="rect">
            <a:avLst/>
          </a:prstGeom>
          <a:ln w="12700">
            <a:miter lim="400000"/>
          </a:ln>
        </p:spPr>
      </p:pic>
      <p:pic>
        <p:nvPicPr>
          <p:cNvPr id="112" name="Google Shape;198;p21" descr="Google Shape;198;p21"/>
          <p:cNvPicPr>
            <a:picLocks noChangeAspect="1"/>
          </p:cNvPicPr>
          <p:nvPr/>
        </p:nvPicPr>
        <p:blipFill>
          <a:blip r:embed="rId5">
            <a:extLst/>
          </a:blip>
          <a:stretch>
            <a:fillRect/>
          </a:stretch>
        </p:blipFill>
        <p:spPr>
          <a:xfrm>
            <a:off x="7029319" y="4636232"/>
            <a:ext cx="3123810" cy="1582350"/>
          </a:xfrm>
          <a:prstGeom prst="rect">
            <a:avLst/>
          </a:prstGeom>
          <a:ln w="12700">
            <a:miter lim="400000"/>
          </a:ln>
        </p:spPr>
      </p:pic>
      <p:pic>
        <p:nvPicPr>
          <p:cNvPr id="113" name="Google Shape;199;p21" descr="Google Shape;199;p21"/>
          <p:cNvPicPr>
            <a:picLocks noChangeAspect="1"/>
          </p:cNvPicPr>
          <p:nvPr/>
        </p:nvPicPr>
        <p:blipFill>
          <a:blip r:embed="rId6">
            <a:extLst/>
          </a:blip>
          <a:stretch>
            <a:fillRect/>
          </a:stretch>
        </p:blipFill>
        <p:spPr>
          <a:xfrm>
            <a:off x="12126528" y="4614969"/>
            <a:ext cx="4551997" cy="1574862"/>
          </a:xfrm>
          <a:prstGeom prst="rect">
            <a:avLst/>
          </a:prstGeom>
          <a:ln w="12700">
            <a:miter lim="400000"/>
          </a:ln>
        </p:spPr>
      </p:pic>
      <p:sp>
        <p:nvSpPr>
          <p:cNvPr id="114" name="Google Shape;200;p21"/>
          <p:cNvSpPr txBox="1">
            <a:spLocks noGrp="1"/>
          </p:cNvSpPr>
          <p:nvPr>
            <p:ph type="sldNum" sz="quarter" idx="2"/>
          </p:nvPr>
        </p:nvSpPr>
        <p:spPr>
          <a:xfrm>
            <a:off x="17686031" y="9601234"/>
            <a:ext cx="330121" cy="5480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mj-lt"/>
                <a:ea typeface="+mj-ea"/>
                <a:cs typeface="+mj-cs"/>
                <a:sym typeface="Arial"/>
              </a:defRPr>
            </a:lvl1pPr>
          </a:lstStyle>
          <a:p>
            <a:fld id="{86CB4B4D-7CA3-9044-876B-883B54F8677D}" type="slidenum">
              <a:t>9</a:t>
            </a:fld>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176</TotalTime>
  <Words>2450</Words>
  <Application>Microsoft Office PowerPoint</Application>
  <PresentationFormat>사용자 지정</PresentationFormat>
  <Paragraphs>548</Paragraphs>
  <Slides>62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62</vt:i4>
      </vt:variant>
    </vt:vector>
  </HeadingPairs>
  <TitlesOfParts>
    <vt:vector size="67" baseType="lpstr">
      <vt:lpstr>Malgun Gothic</vt:lpstr>
      <vt:lpstr>Arial</vt:lpstr>
      <vt:lpstr>Calibri</vt:lpstr>
      <vt:lpstr>Helvetica</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MS</cp:lastModifiedBy>
  <cp:revision>15</cp:revision>
  <dcterms:modified xsi:type="dcterms:W3CDTF">2022-06-27T08:22:02Z</dcterms:modified>
</cp:coreProperties>
</file>